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9"/>
  </p:notesMasterIdLst>
  <p:sldIdLst>
    <p:sldId id="256" r:id="rId3"/>
    <p:sldId id="257" r:id="rId4"/>
    <p:sldId id="322" r:id="rId5"/>
    <p:sldId id="323" r:id="rId6"/>
    <p:sldId id="324" r:id="rId7"/>
    <p:sldId id="321" r:id="rId8"/>
    <p:sldId id="354" r:id="rId9"/>
    <p:sldId id="330" r:id="rId10"/>
    <p:sldId id="331" r:id="rId11"/>
    <p:sldId id="325" r:id="rId12"/>
    <p:sldId id="326" r:id="rId13"/>
    <p:sldId id="327" r:id="rId14"/>
    <p:sldId id="328" r:id="rId15"/>
    <p:sldId id="329" r:id="rId16"/>
    <p:sldId id="332" r:id="rId17"/>
    <p:sldId id="333" r:id="rId18"/>
    <p:sldId id="334" r:id="rId19"/>
    <p:sldId id="335" r:id="rId20"/>
    <p:sldId id="336" r:id="rId21"/>
    <p:sldId id="339" r:id="rId22"/>
    <p:sldId id="337" r:id="rId23"/>
    <p:sldId id="341" r:id="rId24"/>
    <p:sldId id="340" r:id="rId25"/>
    <p:sldId id="344" r:id="rId26"/>
    <p:sldId id="342" r:id="rId27"/>
    <p:sldId id="345" r:id="rId28"/>
    <p:sldId id="347" r:id="rId29"/>
    <p:sldId id="346" r:id="rId30"/>
    <p:sldId id="343" r:id="rId31"/>
    <p:sldId id="348" r:id="rId32"/>
    <p:sldId id="349" r:id="rId33"/>
    <p:sldId id="355" r:id="rId34"/>
    <p:sldId id="350" r:id="rId35"/>
    <p:sldId id="258" r:id="rId36"/>
    <p:sldId id="259" r:id="rId37"/>
    <p:sldId id="260" r:id="rId38"/>
    <p:sldId id="261" r:id="rId39"/>
    <p:sldId id="262" r:id="rId40"/>
    <p:sldId id="351" r:id="rId41"/>
    <p:sldId id="352" r:id="rId42"/>
    <p:sldId id="353" r:id="rId43"/>
    <p:sldId id="358" r:id="rId44"/>
    <p:sldId id="357" r:id="rId45"/>
    <p:sldId id="359" r:id="rId46"/>
    <p:sldId id="360" r:id="rId47"/>
    <p:sldId id="35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59786-5719-4463-B1F6-FD2329B44CA9}"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F40FC-8867-46D9-8158-8753B087228D}" type="slidenum">
              <a:rPr lang="en-US" smtClean="0"/>
              <a:t>‹#›</a:t>
            </a:fld>
            <a:endParaRPr lang="en-US"/>
          </a:p>
        </p:txBody>
      </p:sp>
    </p:spTree>
    <p:extLst>
      <p:ext uri="{BB962C8B-B14F-4D97-AF65-F5344CB8AC3E}">
        <p14:creationId xmlns:p14="http://schemas.microsoft.com/office/powerpoint/2010/main" val="144463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adiopaedia.org/articles/miliary-tuberculosis?lang=u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The lateral view is more sensitive to the presence of small pleural effusions than the PA view. It is estimated that about 300 mL of fluid is required to show costophrenic angle blunting on the PA, whereas only 100 mL is required to produce this sign (posteriorly) on the lateral view.</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96F525-0A82-4D88-92BD-EDDC494093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353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D3D"/>
                </a:solidFill>
                <a:effectLst/>
                <a:latin typeface="Open Sans" panose="020B0606030504020204" pitchFamily="34" charset="0"/>
              </a:rPr>
              <a:t>is one of the most common forms of extrapulmonary tuberculosis which usually occurs in the acute stages, diffuse pleural thickening and adhesions often with calcification occurs in chronic cases</a:t>
            </a:r>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25</a:t>
            </a:fld>
            <a:endParaRPr lang="en-US"/>
          </a:p>
        </p:txBody>
      </p:sp>
    </p:spTree>
    <p:extLst>
      <p:ext uri="{BB962C8B-B14F-4D97-AF65-F5344CB8AC3E}">
        <p14:creationId xmlns:p14="http://schemas.microsoft.com/office/powerpoint/2010/main" val="191099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D3D"/>
                </a:solidFill>
                <a:effectLst/>
                <a:latin typeface="Open Sans" panose="020B0606030504020204" pitchFamily="34" charset="0"/>
              </a:rPr>
              <a:t>Diffuse bilateral, largely upper lobe, fluffy consolidation and pulmonary infiltrates. Suggestion of small area of cavitation at the left lung apex.</a:t>
            </a:r>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27</a:t>
            </a:fld>
            <a:endParaRPr lang="en-US"/>
          </a:p>
        </p:txBody>
      </p:sp>
    </p:spTree>
    <p:extLst>
      <p:ext uri="{BB962C8B-B14F-4D97-AF65-F5344CB8AC3E}">
        <p14:creationId xmlns:p14="http://schemas.microsoft.com/office/powerpoint/2010/main" val="61750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D3D"/>
                </a:solidFill>
                <a:effectLst/>
                <a:latin typeface="Open Sans" panose="020B0606030504020204" pitchFamily="34" charset="0"/>
              </a:rPr>
              <a:t> uncommon but carries a poor prognosis. It represents hematogenous dissemination of an uncontrolled tuberculous infection. It is seen both in primary and post-primary tuberculosis. </a:t>
            </a:r>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29</a:t>
            </a:fld>
            <a:endParaRPr lang="en-US"/>
          </a:p>
        </p:txBody>
      </p:sp>
    </p:spTree>
    <p:extLst>
      <p:ext uri="{BB962C8B-B14F-4D97-AF65-F5344CB8AC3E}">
        <p14:creationId xmlns:p14="http://schemas.microsoft.com/office/powerpoint/2010/main" val="277303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Palatino-Roman"/>
              </a:rPr>
              <a:t>Beware incorrect diagnosis of pulmonary overexpansion in a young, athletic patient capable of a large inspiration</a:t>
            </a:r>
          </a:p>
          <a:p>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31</a:t>
            </a:fld>
            <a:endParaRPr lang="en-US"/>
          </a:p>
        </p:txBody>
      </p:sp>
    </p:spTree>
    <p:extLst>
      <p:ext uri="{BB962C8B-B14F-4D97-AF65-F5344CB8AC3E}">
        <p14:creationId xmlns:p14="http://schemas.microsoft.com/office/powerpoint/2010/main" val="82714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i="0" kern="1200" dirty="0">
                <a:solidFill>
                  <a:schemeClr val="tx1"/>
                </a:solidFill>
                <a:effectLst/>
                <a:latin typeface="+mn-lt"/>
                <a:ea typeface="+mn-ea"/>
                <a:cs typeface="+mn-cs"/>
              </a:rPr>
              <a:t>sputum culture (esp. during exacerbation), pulmonary function tests (reduced FEV1)</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specific tests to investigate cause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e.g. sweat sodium measurement (CF) or immunoglobulins</a:t>
            </a: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4E737-F831-4F03-A7AB-FE71FD50A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261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image:</a:t>
            </a:r>
            <a:r>
              <a:rPr lang="en-US" baseline="0" dirty="0"/>
              <a:t> </a:t>
            </a:r>
            <a:r>
              <a:rPr lang="en-US" dirty="0"/>
              <a:t>Chest x-ray (PA) revealing bilateral cystic bronchiectasis, scattered areas of scarring, and round lesions in the cavities compatible with </a:t>
            </a:r>
            <a:r>
              <a:rPr lang="en-US" dirty="0" err="1"/>
              <a:t>mycetoma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4E737-F831-4F03-A7AB-FE71FD50A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02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41</a:t>
            </a:fld>
            <a:endParaRPr lang="en-US"/>
          </a:p>
        </p:txBody>
      </p:sp>
    </p:spTree>
    <p:extLst>
      <p:ext uri="{BB962C8B-B14F-4D97-AF65-F5344CB8AC3E}">
        <p14:creationId xmlns:p14="http://schemas.microsoft.com/office/powerpoint/2010/main" val="179278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7</a:t>
            </a:fld>
            <a:endParaRPr lang="en-US"/>
          </a:p>
        </p:txBody>
      </p:sp>
    </p:spTree>
    <p:extLst>
      <p:ext uri="{BB962C8B-B14F-4D97-AF65-F5344CB8AC3E}">
        <p14:creationId xmlns:p14="http://schemas.microsoft.com/office/powerpoint/2010/main" val="342069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Differentiated from consolidation by air bronchogram and visualization of lung structures</a:t>
            </a:r>
          </a:p>
        </p:txBody>
      </p:sp>
      <p:sp>
        <p:nvSpPr>
          <p:cNvPr id="4" name="Slide Number Placeholder 3"/>
          <p:cNvSpPr>
            <a:spLocks noGrp="1"/>
          </p:cNvSpPr>
          <p:nvPr>
            <p:ph type="sldNum" sz="quarter" idx="5"/>
          </p:nvPr>
        </p:nvSpPr>
        <p:spPr/>
        <p:txBody>
          <a:bodyPr/>
          <a:lstStyle/>
          <a:p>
            <a:fld id="{A79F40FC-8867-46D9-8158-8753B087228D}" type="slidenum">
              <a:rPr lang="en-US" smtClean="0"/>
              <a:t>8</a:t>
            </a:fld>
            <a:endParaRPr lang="en-US"/>
          </a:p>
        </p:txBody>
      </p:sp>
    </p:spTree>
    <p:extLst>
      <p:ext uri="{BB962C8B-B14F-4D97-AF65-F5344CB8AC3E}">
        <p14:creationId xmlns:p14="http://schemas.microsoft.com/office/powerpoint/2010/main" val="195861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Expiratory scan more </a:t>
            </a:r>
            <a:r>
              <a:rPr lang="en-US" dirty="0" err="1"/>
              <a:t>sensetive</a:t>
            </a:r>
            <a:r>
              <a:rPr lang="en-US" dirty="0"/>
              <a:t> to small pneumothorax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96F525-0A82-4D88-92BD-EDDC494093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5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Roman"/>
              </a:rPr>
              <a:t>Supine AP CXR may have to be performed in ICU patients or following severe trauma. Pleural air lays anteromedially and beneath the lung so that the usual appearance of a pneumothorax as described for an erect PA film is not seen.</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96F525-0A82-4D88-92BD-EDDC494093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07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Futura-Light"/>
              </a:rPr>
              <a:t>Pneumomediastinum. A thin layer of air is seen parallel to the left mediastinal margin (white arrows). Air is also seen tracking into the soft tissues of the neck (</a:t>
            </a:r>
            <a:r>
              <a:rPr lang="en-US" sz="1800" b="0" i="0" u="none" strike="noStrike" baseline="0" dirty="0" err="1">
                <a:latin typeface="Futura-Light"/>
              </a:rPr>
              <a:t>blackarrow</a:t>
            </a:r>
            <a:r>
              <a:rPr lang="en-US" sz="1800" b="0" i="0" u="none" strike="noStrike" baseline="0" dirty="0">
                <a:latin typeface="Futura-Light"/>
              </a:rPr>
              <a:t>).</a:t>
            </a:r>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17</a:t>
            </a:fld>
            <a:endParaRPr lang="en-US"/>
          </a:p>
        </p:txBody>
      </p:sp>
    </p:spTree>
    <p:extLst>
      <p:ext uri="{BB962C8B-B14F-4D97-AF65-F5344CB8AC3E}">
        <p14:creationId xmlns:p14="http://schemas.microsoft.com/office/powerpoint/2010/main" val="338785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srgbClr val="000000"/>
                </a:solidFill>
                <a:effectLst/>
                <a:uLnTx/>
                <a:uFillTx/>
                <a:latin typeface="Palatino-Roman"/>
                <a:ea typeface="+mn-ea"/>
                <a:cs typeface="+mn-cs"/>
              </a:rPr>
              <a:t>Secondary to trauma: Associated with healed rib fractures </a:t>
            </a:r>
            <a:r>
              <a:rPr kumimoji="0" lang="en-US" sz="1800" b="0" i="0" u="none" strike="noStrike" kern="1200" cap="none" spc="0" normalizeH="0" baseline="0" noProof="0" dirty="0">
                <a:ln>
                  <a:noFill/>
                </a:ln>
                <a:solidFill>
                  <a:srgbClr val="949699"/>
                </a:solidFill>
                <a:effectLst/>
                <a:uLnTx/>
                <a:uFillTx/>
                <a:latin typeface="Palatino-Roman"/>
                <a:ea typeface="+mn-ea"/>
                <a:cs typeface="+mn-cs"/>
              </a:rPr>
              <a:t>• </a:t>
            </a:r>
            <a:r>
              <a:rPr kumimoji="0" lang="en-US" sz="1800" b="0" i="0" u="none" strike="noStrike" kern="1200" cap="none" spc="0" normalizeH="0" baseline="0" noProof="0" dirty="0">
                <a:ln>
                  <a:noFill/>
                </a:ln>
                <a:solidFill>
                  <a:srgbClr val="000000"/>
                </a:solidFill>
                <a:effectLst/>
                <a:uLnTx/>
                <a:uFillTx/>
                <a:latin typeface="Palatino-Roman"/>
                <a:ea typeface="+mn-ea"/>
                <a:cs typeface="+mn-cs"/>
              </a:rPr>
              <a:t>Dense layer of soft tissue, often calcified</a:t>
            </a:r>
          </a:p>
          <a:p>
            <a:pPr algn="l"/>
            <a:r>
              <a:rPr lang="en-US" sz="1200" b="0" i="0" u="none" strike="noStrike" baseline="0" dirty="0">
                <a:solidFill>
                  <a:srgbClr val="000000"/>
                </a:solidFill>
                <a:latin typeface="Palatino-Roman"/>
              </a:rPr>
              <a:t>Following empyema </a:t>
            </a:r>
            <a:r>
              <a:rPr lang="en-US" sz="1200" b="0" i="0" u="none" strike="noStrike" baseline="0" dirty="0">
                <a:solidFill>
                  <a:srgbClr val="949699"/>
                </a:solidFill>
                <a:latin typeface="Palatino-Roman"/>
              </a:rPr>
              <a:t>• </a:t>
            </a:r>
            <a:r>
              <a:rPr lang="en-US" sz="1200" b="0" i="0" u="none" strike="noStrike" baseline="0" dirty="0">
                <a:solidFill>
                  <a:srgbClr val="000000"/>
                </a:solidFill>
                <a:latin typeface="Palatino-Roman"/>
              </a:rPr>
              <a:t>More common over the lung bases </a:t>
            </a:r>
            <a:r>
              <a:rPr lang="en-US" sz="1200" b="0" i="0" u="none" strike="noStrike" baseline="0" dirty="0">
                <a:solidFill>
                  <a:srgbClr val="949699"/>
                </a:solidFill>
                <a:latin typeface="Palatino-Roman"/>
              </a:rPr>
              <a:t>• </a:t>
            </a:r>
            <a:r>
              <a:rPr lang="en-US" sz="1200" b="0" i="0" u="none" strike="noStrike" baseline="0" dirty="0">
                <a:solidFill>
                  <a:srgbClr val="000000"/>
                </a:solidFill>
                <a:latin typeface="Palatino-Roman"/>
              </a:rPr>
              <a:t>Often calcified</a:t>
            </a:r>
            <a:endParaRPr lang="en-US" dirty="0"/>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18</a:t>
            </a:fld>
            <a:endParaRPr lang="en-US"/>
          </a:p>
        </p:txBody>
      </p:sp>
    </p:spTree>
    <p:extLst>
      <p:ext uri="{BB962C8B-B14F-4D97-AF65-F5344CB8AC3E}">
        <p14:creationId xmlns:p14="http://schemas.microsoft.com/office/powerpoint/2010/main" val="307594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21</a:t>
            </a:fld>
            <a:endParaRPr lang="en-US"/>
          </a:p>
        </p:txBody>
      </p:sp>
    </p:spTree>
    <p:extLst>
      <p:ext uri="{BB962C8B-B14F-4D97-AF65-F5344CB8AC3E}">
        <p14:creationId xmlns:p14="http://schemas.microsoft.com/office/powerpoint/2010/main" val="256934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D3D3D"/>
                </a:solidFill>
                <a:effectLst/>
                <a:latin typeface="Open Sans" panose="020B0606030504020204" pitchFamily="34" charset="0"/>
              </a:rPr>
              <a:t>the primary infection is usually asymptomatic (the majority of cases), although a small number go on to have symptomatic hematological dissemination which may result in </a:t>
            </a:r>
            <a:r>
              <a:rPr lang="en-US" b="0" i="0" u="sng" dirty="0">
                <a:solidFill>
                  <a:srgbClr val="698FC0"/>
                </a:solidFill>
                <a:effectLst/>
                <a:latin typeface="Open Sans" panose="020B0606030504020204" pitchFamily="34" charset="0"/>
                <a:hlinkClick r:id="rId3"/>
              </a:rPr>
              <a:t>miliary tuberculosis</a:t>
            </a:r>
            <a:r>
              <a:rPr lang="en-US" b="0" i="0" dirty="0">
                <a:solidFill>
                  <a:srgbClr val="3D3D3D"/>
                </a:solidFill>
                <a:effectLst/>
                <a:latin typeface="Open Sans" panose="020B0606030504020204" pitchFamily="34" charset="0"/>
              </a:rPr>
              <a:t>. Only in 5% of patients, usually those with impaired immunity, go on to have progressive primary tuberculosis.</a:t>
            </a:r>
            <a:endParaRPr lang="en-US" dirty="0"/>
          </a:p>
        </p:txBody>
      </p:sp>
      <p:sp>
        <p:nvSpPr>
          <p:cNvPr id="4" name="Slide Number Placeholder 3"/>
          <p:cNvSpPr>
            <a:spLocks noGrp="1"/>
          </p:cNvSpPr>
          <p:nvPr>
            <p:ph type="sldNum" sz="quarter" idx="5"/>
          </p:nvPr>
        </p:nvSpPr>
        <p:spPr/>
        <p:txBody>
          <a:bodyPr/>
          <a:lstStyle/>
          <a:p>
            <a:fld id="{A79F40FC-8867-46D9-8158-8753B087228D}" type="slidenum">
              <a:rPr lang="en-US" smtClean="0"/>
              <a:t>23</a:t>
            </a:fld>
            <a:endParaRPr lang="en-US"/>
          </a:p>
        </p:txBody>
      </p:sp>
    </p:spTree>
    <p:extLst>
      <p:ext uri="{BB962C8B-B14F-4D97-AF65-F5344CB8AC3E}">
        <p14:creationId xmlns:p14="http://schemas.microsoft.com/office/powerpoint/2010/main" val="12407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E6A48A-7B66-455A-A79F-B75D54781CC6}"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53617-BE74-477E-A4AC-FB1847AB95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11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6A48A-7B66-455A-A79F-B75D54781CC6}"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206298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6A48A-7B66-455A-A79F-B75D54781CC6}"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336216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38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56398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3D450-9694-4AA1-9262-2FBCD7A703C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11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A3D450-9694-4AA1-9262-2FBCD7A703C2}"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9012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A3D450-9694-4AA1-9262-2FBCD7A703C2}"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014236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3D450-9694-4AA1-9262-2FBCD7A703C2}"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3767769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A3D450-9694-4AA1-9262-2FBCD7A703C2}" type="datetimeFigureOut">
              <a:rPr lang="en-US" smtClean="0"/>
              <a:t>12/5/2021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463148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A3D450-9694-4AA1-9262-2FBCD7A703C2}" type="datetimeFigureOut">
              <a:rPr lang="en-US" smtClean="0"/>
              <a:t>12/5/2021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5D6BD4-345E-4BF5-8556-B91E72D8FE2E}" type="slidenum">
              <a:rPr lang="en-US" smtClean="0"/>
              <a:t>‹#›</a:t>
            </a:fld>
            <a:endParaRPr lang="en-US"/>
          </a:p>
        </p:txBody>
      </p:sp>
    </p:spTree>
    <p:extLst>
      <p:ext uri="{BB962C8B-B14F-4D97-AF65-F5344CB8AC3E}">
        <p14:creationId xmlns:p14="http://schemas.microsoft.com/office/powerpoint/2010/main" val="28791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6A48A-7B66-455A-A79F-B75D54781CC6}"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290954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A3D450-9694-4AA1-9262-2FBCD7A703C2}"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274305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42228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3D450-9694-4AA1-9262-2FBCD7A703C2}"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6BD4-345E-4BF5-8556-B91E72D8FE2E}" type="slidenum">
              <a:rPr lang="en-US" smtClean="0"/>
              <a:t>‹#›</a:t>
            </a:fld>
            <a:endParaRPr lang="en-US"/>
          </a:p>
        </p:txBody>
      </p:sp>
    </p:spTree>
    <p:extLst>
      <p:ext uri="{BB962C8B-B14F-4D97-AF65-F5344CB8AC3E}">
        <p14:creationId xmlns:p14="http://schemas.microsoft.com/office/powerpoint/2010/main" val="264445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E6A48A-7B66-455A-A79F-B75D54781CC6}"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53617-BE74-477E-A4AC-FB1847AB95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89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E6A48A-7B66-455A-A79F-B75D54781CC6}"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164753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E6A48A-7B66-455A-A79F-B75D54781CC6}"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321876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E6A48A-7B66-455A-A79F-B75D54781CC6}"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407554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4E6A48A-7B66-455A-A79F-B75D54781CC6}" type="datetimeFigureOut">
              <a:rPr lang="en-US" smtClean="0"/>
              <a:t>12/5/2021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160373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4E6A48A-7B66-455A-A79F-B75D54781CC6}" type="datetimeFigureOut">
              <a:rPr lang="en-US" smtClean="0"/>
              <a:t>12/5/2021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B53617-BE74-477E-A4AC-FB1847AB9564}" type="slidenum">
              <a:rPr lang="en-US" smtClean="0"/>
              <a:t>‹#›</a:t>
            </a:fld>
            <a:endParaRPr lang="en-US"/>
          </a:p>
        </p:txBody>
      </p:sp>
    </p:spTree>
    <p:extLst>
      <p:ext uri="{BB962C8B-B14F-4D97-AF65-F5344CB8AC3E}">
        <p14:creationId xmlns:p14="http://schemas.microsoft.com/office/powerpoint/2010/main" val="406276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6A48A-7B66-455A-A79F-B75D54781CC6}"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53617-BE74-477E-A4AC-FB1847AB9564}" type="slidenum">
              <a:rPr lang="en-US" smtClean="0"/>
              <a:t>‹#›</a:t>
            </a:fld>
            <a:endParaRPr lang="en-US"/>
          </a:p>
        </p:txBody>
      </p:sp>
    </p:spTree>
    <p:extLst>
      <p:ext uri="{BB962C8B-B14F-4D97-AF65-F5344CB8AC3E}">
        <p14:creationId xmlns:p14="http://schemas.microsoft.com/office/powerpoint/2010/main" val="378935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4E6A48A-7B66-455A-A79F-B75D54781CC6}" type="datetimeFigureOut">
              <a:rPr lang="en-US" smtClean="0"/>
              <a:t>12/5/2021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B53617-BE74-477E-A4AC-FB1847AB95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9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A3D450-9694-4AA1-9262-2FBCD7A703C2}" type="datetimeFigureOut">
              <a:rPr lang="en-US" smtClean="0"/>
              <a:t>12/5/2021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5D6BD4-345E-4BF5-8556-B91E72D8FE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524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7DCD-63B2-4259-BBBA-74238CDAAE02}"/>
              </a:ext>
            </a:extLst>
          </p:cNvPr>
          <p:cNvSpPr>
            <a:spLocks noGrp="1"/>
          </p:cNvSpPr>
          <p:nvPr>
            <p:ph type="ctrTitle"/>
          </p:nvPr>
        </p:nvSpPr>
        <p:spPr/>
        <p:txBody>
          <a:bodyPr/>
          <a:lstStyle/>
          <a:p>
            <a:r>
              <a:rPr lang="en-US" dirty="0"/>
              <a:t>Chest imaging</a:t>
            </a:r>
          </a:p>
        </p:txBody>
      </p:sp>
      <p:sp>
        <p:nvSpPr>
          <p:cNvPr id="3" name="Subtitle 2">
            <a:extLst>
              <a:ext uri="{FF2B5EF4-FFF2-40B4-BE49-F238E27FC236}">
                <a16:creationId xmlns:a16="http://schemas.microsoft.com/office/drawing/2014/main" id="{CBC6A1F1-0293-4C0D-8458-3F05B0B5A9A8}"/>
              </a:ext>
            </a:extLst>
          </p:cNvPr>
          <p:cNvSpPr>
            <a:spLocks noGrp="1"/>
          </p:cNvSpPr>
          <p:nvPr>
            <p:ph type="subTitle" idx="1"/>
          </p:nvPr>
        </p:nvSpPr>
        <p:spPr/>
        <p:txBody>
          <a:bodyPr/>
          <a:lstStyle/>
          <a:p>
            <a:r>
              <a:rPr lang="en-US" dirty="0"/>
              <a:t>Lecture four</a:t>
            </a:r>
          </a:p>
          <a:p>
            <a:r>
              <a:rPr lang="en-US" dirty="0"/>
              <a:t>Dr. Marwa Majid Aladhab</a:t>
            </a:r>
          </a:p>
        </p:txBody>
      </p:sp>
    </p:spTree>
    <p:extLst>
      <p:ext uri="{BB962C8B-B14F-4D97-AF65-F5344CB8AC3E}">
        <p14:creationId xmlns:p14="http://schemas.microsoft.com/office/powerpoint/2010/main" val="109480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1927FB-8701-4385-A4A9-459552E1C122}"/>
              </a:ext>
            </a:extLst>
          </p:cNvPr>
          <p:cNvSpPr>
            <a:spLocks noGrp="1"/>
          </p:cNvSpPr>
          <p:nvPr>
            <p:ph type="title"/>
          </p:nvPr>
        </p:nvSpPr>
        <p:spPr>
          <a:xfrm>
            <a:off x="317367" y="657991"/>
            <a:ext cx="3084844" cy="1182435"/>
          </a:xfrm>
        </p:spPr>
        <p:txBody>
          <a:bodyPr>
            <a:normAutofit/>
          </a:bodyPr>
          <a:lstStyle/>
          <a:p>
            <a:r>
              <a:rPr lang="en-US" sz="3600" dirty="0">
                <a:solidFill>
                  <a:srgbClr val="FFFFFF"/>
                </a:solidFill>
              </a:rPr>
              <a:t>Pneumothorax</a:t>
            </a:r>
          </a:p>
        </p:txBody>
      </p:sp>
      <p:sp>
        <p:nvSpPr>
          <p:cNvPr id="3" name="Content Placeholder 2">
            <a:extLst>
              <a:ext uri="{FF2B5EF4-FFF2-40B4-BE49-F238E27FC236}">
                <a16:creationId xmlns:a16="http://schemas.microsoft.com/office/drawing/2014/main" id="{6A58425D-5128-48A1-AED3-8E7F0114AA28}"/>
              </a:ext>
            </a:extLst>
          </p:cNvPr>
          <p:cNvSpPr>
            <a:spLocks noGrp="1"/>
          </p:cNvSpPr>
          <p:nvPr>
            <p:ph idx="1"/>
          </p:nvPr>
        </p:nvSpPr>
        <p:spPr>
          <a:xfrm>
            <a:off x="200024" y="2152650"/>
            <a:ext cx="3476625" cy="4486275"/>
          </a:xfrm>
        </p:spPr>
        <p:txBody>
          <a:bodyPr>
            <a:noAutofit/>
          </a:bodyPr>
          <a:lstStyle/>
          <a:p>
            <a:r>
              <a:rPr lang="en-US" sz="2800" b="0" i="0" u="none" strike="noStrike" baseline="0" dirty="0">
                <a:solidFill>
                  <a:srgbClr val="FFFFFF"/>
                </a:solidFill>
                <a:latin typeface="Palatino-Roman"/>
              </a:rPr>
              <a:t>refers to accumulation of air in the pleural space, between the visceral and parietal pleural layers.</a:t>
            </a:r>
          </a:p>
          <a:p>
            <a:r>
              <a:rPr lang="en-US" sz="2800" u="sng" dirty="0">
                <a:solidFill>
                  <a:srgbClr val="FFFFFF"/>
                </a:solidFill>
                <a:latin typeface="Palatino-Roman"/>
              </a:rPr>
              <a:t>Signs on CXR: </a:t>
            </a:r>
            <a:r>
              <a:rPr lang="en-US" sz="2800" b="0" i="0" u="none" strike="noStrike" baseline="0" dirty="0">
                <a:solidFill>
                  <a:srgbClr val="FFFFFF"/>
                </a:solidFill>
                <a:latin typeface="Palatino-Roman"/>
              </a:rPr>
              <a:t>lung edge outlined by air in the pleural space</a:t>
            </a:r>
          </a:p>
          <a:p>
            <a:endParaRPr lang="en-US" sz="2800" dirty="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D0AE13CD-E06F-4706-BACE-B61CCF28137A}"/>
              </a:ext>
            </a:extLst>
          </p:cNvPr>
          <p:cNvPicPr>
            <a:picLocks noChangeAspect="1"/>
          </p:cNvPicPr>
          <p:nvPr/>
        </p:nvPicPr>
        <p:blipFill>
          <a:blip r:embed="rId3"/>
          <a:stretch>
            <a:fillRect/>
          </a:stretch>
        </p:blipFill>
        <p:spPr>
          <a:xfrm>
            <a:off x="4963440" y="640080"/>
            <a:ext cx="6355236" cy="5577840"/>
          </a:xfrm>
          <a:prstGeom prst="rect">
            <a:avLst/>
          </a:prstGeom>
        </p:spPr>
      </p:pic>
    </p:spTree>
    <p:extLst>
      <p:ext uri="{BB962C8B-B14F-4D97-AF65-F5344CB8AC3E}">
        <p14:creationId xmlns:p14="http://schemas.microsoft.com/office/powerpoint/2010/main" val="302541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98E18-775D-4B4B-AE3D-7F02C01F00FF}"/>
              </a:ext>
            </a:extLst>
          </p:cNvPr>
          <p:cNvSpPr>
            <a:spLocks noGrp="1"/>
          </p:cNvSpPr>
          <p:nvPr>
            <p:ph type="title"/>
          </p:nvPr>
        </p:nvSpPr>
        <p:spPr/>
        <p:txBody>
          <a:bodyPr/>
          <a:lstStyle/>
          <a:p>
            <a:r>
              <a:rPr lang="en-US" dirty="0"/>
              <a:t>Tension pneumothorax</a:t>
            </a:r>
          </a:p>
        </p:txBody>
      </p:sp>
      <p:sp>
        <p:nvSpPr>
          <p:cNvPr id="3" name="Content Placeholder 2">
            <a:extLst>
              <a:ext uri="{FF2B5EF4-FFF2-40B4-BE49-F238E27FC236}">
                <a16:creationId xmlns:a16="http://schemas.microsoft.com/office/drawing/2014/main" id="{BDA972A7-FF4B-4074-AF9D-FBBF6186BC9C}"/>
              </a:ext>
            </a:extLst>
          </p:cNvPr>
          <p:cNvSpPr>
            <a:spLocks noGrp="1"/>
          </p:cNvSpPr>
          <p:nvPr>
            <p:ph idx="1"/>
          </p:nvPr>
        </p:nvSpPr>
        <p:spPr>
          <a:xfrm>
            <a:off x="1097280" y="1845734"/>
            <a:ext cx="10461446" cy="4386390"/>
          </a:xfrm>
        </p:spPr>
        <p:txBody>
          <a:bodyPr>
            <a:normAutofit/>
          </a:bodyPr>
          <a:lstStyle/>
          <a:p>
            <a:pPr algn="l"/>
            <a:r>
              <a:rPr lang="en-US" sz="2400" dirty="0">
                <a:latin typeface="Palatino-Roman"/>
              </a:rPr>
              <a:t>O</a:t>
            </a:r>
            <a:r>
              <a:rPr lang="en-US" sz="2400" b="0" i="0" u="none" strike="noStrike" baseline="0" dirty="0">
                <a:latin typeface="Palatino-Roman"/>
              </a:rPr>
              <a:t>ccurs with continued air leak from the lung into the pleural space. </a:t>
            </a:r>
          </a:p>
          <a:p>
            <a:pPr algn="l"/>
            <a:r>
              <a:rPr lang="en-US" sz="2400" b="0" i="0" u="none" strike="noStrike" baseline="0" dirty="0">
                <a:latin typeface="Palatino-Roman"/>
              </a:rPr>
              <a:t>This</a:t>
            </a:r>
            <a:r>
              <a:rPr lang="en-US" sz="2400" dirty="0">
                <a:latin typeface="Palatino-Roman"/>
              </a:rPr>
              <a:t> </a:t>
            </a:r>
            <a:r>
              <a:rPr lang="en-US" sz="2400" b="0" i="0" u="none" strike="noStrike" baseline="0" dirty="0">
                <a:latin typeface="Palatino-Roman"/>
              </a:rPr>
              <a:t>results in increased pressure in the pleural space with expansion of the hemithorax and further compression and collapse of the lung.</a:t>
            </a:r>
          </a:p>
          <a:p>
            <a:pPr algn="l"/>
            <a:r>
              <a:rPr lang="en-US" sz="2400" b="1" i="0" u="sng" strike="noStrike" baseline="0" dirty="0">
                <a:solidFill>
                  <a:srgbClr val="000000"/>
                </a:solidFill>
                <a:latin typeface="Palatino-Roman"/>
              </a:rPr>
              <a:t>CXR signs of tension pneumothorax </a:t>
            </a:r>
            <a:r>
              <a:rPr lang="en-US" sz="2400" b="0" i="0" u="none" strike="noStrike" baseline="0" dirty="0">
                <a:solidFill>
                  <a:srgbClr val="000000"/>
                </a:solidFill>
                <a:latin typeface="Palatino-Roman"/>
              </a:rPr>
              <a:t>:</a:t>
            </a:r>
          </a:p>
          <a:p>
            <a:pPr algn="l">
              <a:buFont typeface="Wingdings" panose="05000000000000000000" pitchFamily="2" charset="2"/>
              <a:buChar char="Ø"/>
            </a:pPr>
            <a:r>
              <a:rPr lang="en-US" sz="2400" dirty="0">
                <a:solidFill>
                  <a:srgbClr val="000000"/>
                </a:solidFill>
                <a:latin typeface="Palatino-Roman"/>
              </a:rPr>
              <a:t> </a:t>
            </a:r>
            <a:r>
              <a:rPr lang="en-US" sz="2400" b="0" i="0" u="none" strike="noStrike" baseline="0" dirty="0">
                <a:solidFill>
                  <a:srgbClr val="000000"/>
                </a:solidFill>
                <a:latin typeface="Palatino-Roman"/>
              </a:rPr>
              <a:t>Marked collapse and distortion of the lung</a:t>
            </a:r>
          </a:p>
          <a:p>
            <a:pPr algn="l">
              <a:buFont typeface="Wingdings" panose="05000000000000000000" pitchFamily="2" charset="2"/>
              <a:buChar char="Ø"/>
            </a:pPr>
            <a:r>
              <a:rPr lang="en-US" sz="2400" dirty="0">
                <a:solidFill>
                  <a:srgbClr val="000000"/>
                </a:solidFill>
                <a:latin typeface="Palatino-Roman"/>
              </a:rPr>
              <a:t> </a:t>
            </a:r>
            <a:r>
              <a:rPr lang="en-US" sz="2400" b="0" i="0" u="none" strike="noStrike" baseline="0" dirty="0">
                <a:solidFill>
                  <a:srgbClr val="000000"/>
                </a:solidFill>
                <a:latin typeface="Palatino-Roman"/>
              </a:rPr>
              <a:t>Increased volume of hemithorax: </a:t>
            </a:r>
          </a:p>
          <a:p>
            <a:pPr algn="l"/>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Displacement of the mediastinum to the contralateral side</a:t>
            </a:r>
          </a:p>
          <a:p>
            <a:pPr algn="l"/>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Depressed diaphragm</a:t>
            </a:r>
          </a:p>
          <a:p>
            <a:pPr algn="l"/>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Increased space between the ribs.</a:t>
            </a:r>
            <a:endParaRPr lang="en-US" sz="2800" dirty="0"/>
          </a:p>
        </p:txBody>
      </p:sp>
    </p:spTree>
    <p:extLst>
      <p:ext uri="{BB962C8B-B14F-4D97-AF65-F5344CB8AC3E}">
        <p14:creationId xmlns:p14="http://schemas.microsoft.com/office/powerpoint/2010/main" val="326241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X-ray of a person's chest&#10;&#10;Description automatically generated with medium confidence">
            <a:extLst>
              <a:ext uri="{FF2B5EF4-FFF2-40B4-BE49-F238E27FC236}">
                <a16:creationId xmlns:a16="http://schemas.microsoft.com/office/drawing/2014/main" id="{CA5758F1-FD70-4E2A-8232-0ECC249A8305}"/>
              </a:ext>
            </a:extLst>
          </p:cNvPr>
          <p:cNvPicPr>
            <a:picLocks noChangeAspect="1"/>
          </p:cNvPicPr>
          <p:nvPr/>
        </p:nvPicPr>
        <p:blipFill>
          <a:blip r:embed="rId2"/>
          <a:stretch>
            <a:fillRect/>
          </a:stretch>
        </p:blipFill>
        <p:spPr>
          <a:xfrm>
            <a:off x="1079827" y="643467"/>
            <a:ext cx="4418946" cy="5050225"/>
          </a:xfrm>
          <a:prstGeom prst="rect">
            <a:avLst/>
          </a:prstGeom>
        </p:spPr>
      </p:pic>
      <p:pic>
        <p:nvPicPr>
          <p:cNvPr id="3" name="Picture 2">
            <a:extLst>
              <a:ext uri="{FF2B5EF4-FFF2-40B4-BE49-F238E27FC236}">
                <a16:creationId xmlns:a16="http://schemas.microsoft.com/office/drawing/2014/main" id="{E66E2266-24E2-46E5-851D-44A78DBEA51A}"/>
              </a:ext>
            </a:extLst>
          </p:cNvPr>
          <p:cNvPicPr>
            <a:picLocks noChangeAspect="1"/>
          </p:cNvPicPr>
          <p:nvPr/>
        </p:nvPicPr>
        <p:blipFill>
          <a:blip r:embed="rId3"/>
          <a:stretch>
            <a:fillRect/>
          </a:stretch>
        </p:blipFill>
        <p:spPr>
          <a:xfrm>
            <a:off x="6359720" y="643467"/>
            <a:ext cx="5085958" cy="5050225"/>
          </a:xfrm>
          <a:prstGeom prst="rect">
            <a:avLst/>
          </a:prstGeom>
        </p:spPr>
      </p:pic>
      <p:sp>
        <p:nvSpPr>
          <p:cNvPr id="11" name="Rectangle 10">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553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D928416-85C2-45F1-8008-89B9ABF6DD0A}"/>
              </a:ext>
            </a:extLst>
          </p:cNvPr>
          <p:cNvPicPr>
            <a:picLocks noChangeAspect="1"/>
          </p:cNvPicPr>
          <p:nvPr/>
        </p:nvPicPr>
        <p:blipFill>
          <a:blip r:embed="rId3"/>
          <a:stretch>
            <a:fillRect/>
          </a:stretch>
        </p:blipFill>
        <p:spPr>
          <a:xfrm>
            <a:off x="1093272" y="645106"/>
            <a:ext cx="4551466"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49B0C5-DF47-48FC-BE89-B395F6F711E0}"/>
              </a:ext>
            </a:extLst>
          </p:cNvPr>
          <p:cNvSpPr>
            <a:spLocks noGrp="1"/>
          </p:cNvSpPr>
          <p:nvPr>
            <p:ph idx="1"/>
          </p:nvPr>
        </p:nvSpPr>
        <p:spPr>
          <a:xfrm>
            <a:off x="6411683" y="1219201"/>
            <a:ext cx="5370741" cy="4905374"/>
          </a:xfrm>
        </p:spPr>
        <p:txBody>
          <a:bodyPr>
            <a:normAutofit lnSpcReduction="10000"/>
          </a:bodyPr>
          <a:lstStyle/>
          <a:p>
            <a:r>
              <a:rPr lang="en-US" sz="2800" b="0" i="0" u="none" strike="noStrike" baseline="0" dirty="0">
                <a:latin typeface="Palatino-Roman"/>
              </a:rPr>
              <a:t>Signs of pneumothorax on a </a:t>
            </a:r>
            <a:r>
              <a:rPr lang="en-US" sz="2800" b="1" i="0" u="none" strike="noStrike" baseline="0" dirty="0">
                <a:latin typeface="Palatino-Roman"/>
              </a:rPr>
              <a:t>supine </a:t>
            </a:r>
            <a:r>
              <a:rPr lang="en-US" sz="2800" b="0" i="0" u="none" strike="noStrike" baseline="0" dirty="0">
                <a:latin typeface="Palatino-Roman"/>
              </a:rPr>
              <a:t>CXR:</a:t>
            </a:r>
          </a:p>
          <a:p>
            <a:r>
              <a:rPr lang="en-US" sz="2800" b="0" i="0" u="none" strike="noStrike" baseline="0" dirty="0">
                <a:latin typeface="Palatino-Roman"/>
              </a:rPr>
              <a:t>• Mediastinal structures including heart border, inferior vena cava (IVC), SVC are sharply</a:t>
            </a:r>
          </a:p>
          <a:p>
            <a:r>
              <a:rPr lang="en-US" sz="2800" b="0" i="0" u="none" strike="noStrike" baseline="0" dirty="0">
                <a:latin typeface="Palatino-Roman"/>
              </a:rPr>
              <a:t>outlined by adjacent free pleural air</a:t>
            </a:r>
          </a:p>
          <a:p>
            <a:r>
              <a:rPr lang="en-US" sz="2800" b="0" i="0" u="none" strike="noStrike" baseline="0" dirty="0">
                <a:latin typeface="Palatino-Roman"/>
              </a:rPr>
              <a:t>• Upper abdomen appears lucent due to overlying air</a:t>
            </a:r>
          </a:p>
          <a:p>
            <a:r>
              <a:rPr lang="en-US" sz="2800" b="0" i="0" u="none" strike="noStrike" baseline="0" dirty="0">
                <a:latin typeface="Palatino-Roman"/>
              </a:rPr>
              <a:t>• Deep lateral costophrenic angle.</a:t>
            </a:r>
            <a:endParaRPr lang="en-US" sz="2800"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313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10C6-59D6-45BC-9EE3-10789FD2E536}"/>
              </a:ext>
            </a:extLst>
          </p:cNvPr>
          <p:cNvSpPr>
            <a:spLocks noGrp="1"/>
          </p:cNvSpPr>
          <p:nvPr>
            <p:ph type="title"/>
          </p:nvPr>
        </p:nvSpPr>
        <p:spPr/>
        <p:txBody>
          <a:bodyPr/>
          <a:lstStyle/>
          <a:p>
            <a:r>
              <a:rPr lang="en-US" dirty="0"/>
              <a:t>Causes of pneumothorax</a:t>
            </a:r>
          </a:p>
        </p:txBody>
      </p:sp>
      <p:sp>
        <p:nvSpPr>
          <p:cNvPr id="3" name="Content Placeholder 2">
            <a:extLst>
              <a:ext uri="{FF2B5EF4-FFF2-40B4-BE49-F238E27FC236}">
                <a16:creationId xmlns:a16="http://schemas.microsoft.com/office/drawing/2014/main" id="{739F737D-8991-4CCD-9702-C31DA292B1BA}"/>
              </a:ext>
            </a:extLst>
          </p:cNvPr>
          <p:cNvSpPr>
            <a:spLocks noGrp="1"/>
          </p:cNvSpPr>
          <p:nvPr>
            <p:ph idx="1"/>
          </p:nvPr>
        </p:nvSpPr>
        <p:spPr>
          <a:xfrm>
            <a:off x="1097279" y="1845733"/>
            <a:ext cx="10262019" cy="4328823"/>
          </a:xfrm>
        </p:spPr>
        <p:txBody>
          <a:bodyPr>
            <a:normAutofit/>
          </a:bodyPr>
          <a:lstStyle/>
          <a:p>
            <a:pPr algn="l"/>
            <a:r>
              <a:rPr lang="en-US" sz="2400" b="0" i="0" u="none" strike="noStrike" baseline="0" dirty="0">
                <a:solidFill>
                  <a:srgbClr val="000000"/>
                </a:solidFill>
                <a:latin typeface="Palatino-Roman"/>
              </a:rPr>
              <a:t>• Spontaneous: </a:t>
            </a:r>
            <a:r>
              <a:rPr lang="en-US" sz="2400" dirty="0">
                <a:solidFill>
                  <a:schemeClr val="tx1"/>
                </a:solidFill>
                <a:latin typeface="Palatino-Roman"/>
              </a:rPr>
              <a:t>t</a:t>
            </a:r>
            <a:r>
              <a:rPr lang="en-US" sz="2400" b="0" i="0" u="none" strike="noStrike" baseline="0" dirty="0">
                <a:solidFill>
                  <a:srgbClr val="000000"/>
                </a:solidFill>
                <a:latin typeface="Palatino-Roman"/>
              </a:rPr>
              <a:t>all, thin males, smokers</a:t>
            </a:r>
          </a:p>
          <a:p>
            <a:pPr algn="l"/>
            <a:r>
              <a:rPr lang="en-US" sz="2400" b="0" i="0" u="none" strike="noStrike" baseline="0" dirty="0">
                <a:solidFill>
                  <a:srgbClr val="000000"/>
                </a:solidFill>
                <a:latin typeface="Palatino-Roman"/>
              </a:rPr>
              <a:t>• Iatrogenic: percutaneous lung biopsy, complication of ventilation, central venous pressure (CVP) line or cardiac pacemaker insertion</a:t>
            </a:r>
          </a:p>
          <a:p>
            <a:pPr algn="l"/>
            <a:r>
              <a:rPr lang="en-US" sz="2400" b="0" i="0" u="none" strike="noStrike" baseline="0" dirty="0">
                <a:solidFill>
                  <a:srgbClr val="000000"/>
                </a:solidFill>
                <a:latin typeface="Palatino-Roman"/>
              </a:rPr>
              <a:t>• Trauma: associated with rib fractures</a:t>
            </a:r>
          </a:p>
          <a:p>
            <a:r>
              <a:rPr lang="en-US" sz="2400" b="0" i="0" u="none" strike="noStrike" baseline="0" dirty="0">
                <a:solidFill>
                  <a:srgbClr val="000000"/>
                </a:solidFill>
                <a:latin typeface="Palatino-Roman"/>
              </a:rPr>
              <a:t>• </a:t>
            </a:r>
            <a:r>
              <a:rPr lang="en-US" sz="2400" dirty="0">
                <a:solidFill>
                  <a:srgbClr val="000000"/>
                </a:solidFill>
                <a:latin typeface="Palatino-Roman"/>
              </a:rPr>
              <a:t>Malignancy: high incidence with osteogenic sarcoma metastases</a:t>
            </a:r>
            <a:endParaRPr lang="en-US" sz="2400" b="0" i="0" u="none" strike="noStrike" baseline="0" dirty="0">
              <a:solidFill>
                <a:srgbClr val="000000"/>
              </a:solidFill>
              <a:latin typeface="Palatino-Roman"/>
            </a:endParaRPr>
          </a:p>
          <a:p>
            <a:r>
              <a:rPr lang="en-US" sz="2400" b="0" i="0" u="none" strike="noStrike" baseline="0" dirty="0">
                <a:solidFill>
                  <a:srgbClr val="000000"/>
                </a:solidFill>
                <a:latin typeface="Palatino-Roman"/>
              </a:rPr>
              <a:t>• </a:t>
            </a:r>
            <a:r>
              <a:rPr lang="en-US" sz="2400" dirty="0">
                <a:solidFill>
                  <a:srgbClr val="000000"/>
                </a:solidFill>
                <a:latin typeface="Palatino-Roman"/>
              </a:rPr>
              <a:t>Emphysema</a:t>
            </a:r>
            <a:endParaRPr lang="en-US" sz="2400" b="0" i="0" u="none" strike="noStrike" baseline="0" dirty="0">
              <a:solidFill>
                <a:srgbClr val="000000"/>
              </a:solidFill>
              <a:latin typeface="Palatino-Roman"/>
            </a:endParaRPr>
          </a:p>
          <a:p>
            <a:pPr algn="l"/>
            <a:r>
              <a:rPr lang="en-US" sz="2400" b="0" i="0" u="none" strike="noStrike" baseline="0" dirty="0">
                <a:solidFill>
                  <a:srgbClr val="000000"/>
                </a:solidFill>
                <a:latin typeface="Palatino-Roman"/>
              </a:rPr>
              <a:t>• Honeycomb lung</a:t>
            </a:r>
          </a:p>
          <a:p>
            <a:pPr algn="l"/>
            <a:r>
              <a:rPr lang="en-US" sz="2400" b="0" i="0" u="none" strike="noStrike" baseline="0" dirty="0">
                <a:solidFill>
                  <a:srgbClr val="000000"/>
                </a:solidFill>
                <a:latin typeface="Palatino-Roman"/>
              </a:rPr>
              <a:t>• </a:t>
            </a:r>
            <a:r>
              <a:rPr lang="en-US" sz="2400" b="0" i="0" u="none" strike="noStrike" baseline="0" dirty="0" err="1">
                <a:solidFill>
                  <a:srgbClr val="000000"/>
                </a:solidFill>
                <a:latin typeface="Palatino-Roman"/>
              </a:rPr>
              <a:t>Lymphangiomyomatosis</a:t>
            </a:r>
            <a:r>
              <a:rPr lang="en-US" sz="2400" b="0" i="0" u="none" strike="noStrike" baseline="0" dirty="0">
                <a:solidFill>
                  <a:srgbClr val="000000"/>
                </a:solidFill>
                <a:latin typeface="Palatino-Roman"/>
              </a:rPr>
              <a:t> (LAM): interstitial disease of young women</a:t>
            </a:r>
          </a:p>
          <a:p>
            <a:pPr algn="l"/>
            <a:r>
              <a:rPr lang="en-US" sz="2400" b="0" i="0" u="none" strike="noStrike" baseline="0" dirty="0">
                <a:solidFill>
                  <a:srgbClr val="000000"/>
                </a:solidFill>
                <a:latin typeface="Palatino-Roman"/>
              </a:rPr>
              <a:t>• Cystic fibrosis.</a:t>
            </a:r>
            <a:endParaRPr lang="en-US" sz="2800" dirty="0"/>
          </a:p>
        </p:txBody>
      </p:sp>
    </p:spTree>
    <p:extLst>
      <p:ext uri="{BB962C8B-B14F-4D97-AF65-F5344CB8AC3E}">
        <p14:creationId xmlns:p14="http://schemas.microsoft.com/office/powerpoint/2010/main" val="31115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40EE83-8D0C-4609-95B6-DD3F24EECD48}"/>
              </a:ext>
            </a:extLst>
          </p:cNvPr>
          <p:cNvSpPr>
            <a:spLocks noGrp="1"/>
          </p:cNvSpPr>
          <p:nvPr>
            <p:ph type="title"/>
          </p:nvPr>
        </p:nvSpPr>
        <p:spPr>
          <a:xfrm>
            <a:off x="136188" y="605896"/>
            <a:ext cx="3850612" cy="5646208"/>
          </a:xfrm>
        </p:spPr>
        <p:txBody>
          <a:bodyPr anchor="ctr">
            <a:normAutofit/>
          </a:bodyPr>
          <a:lstStyle/>
          <a:p>
            <a:r>
              <a:rPr lang="en-US" sz="3200" dirty="0">
                <a:solidFill>
                  <a:srgbClr val="FFFFFF"/>
                </a:solidFill>
              </a:rPr>
              <a:t>Pneumomediastinum</a:t>
            </a:r>
            <a:endParaRPr lang="en-US" sz="2500" dirty="0">
              <a:solidFill>
                <a:srgbClr val="FFFFFF"/>
              </a:solidFill>
            </a:endParaRP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E7BA3E5-5F3E-4840-963C-08A4C77C7AFB}"/>
              </a:ext>
            </a:extLst>
          </p:cNvPr>
          <p:cNvSpPr>
            <a:spLocks noGrp="1"/>
          </p:cNvSpPr>
          <p:nvPr>
            <p:ph idx="1"/>
          </p:nvPr>
        </p:nvSpPr>
        <p:spPr>
          <a:xfrm>
            <a:off x="4423047" y="605896"/>
            <a:ext cx="7444299" cy="6252104"/>
          </a:xfrm>
        </p:spPr>
        <p:txBody>
          <a:bodyPr anchor="ctr">
            <a:normAutofit/>
          </a:bodyPr>
          <a:lstStyle/>
          <a:p>
            <a:r>
              <a:rPr lang="en-US" sz="2800" b="0" i="0" u="none" strike="noStrike" baseline="0" dirty="0">
                <a:latin typeface="Palatino-Roman"/>
              </a:rPr>
              <a:t>Pneumomediastinum refers to air leak into the soft tissues of the mediastinum.</a:t>
            </a:r>
          </a:p>
          <a:p>
            <a:r>
              <a:rPr lang="en-US" sz="2800" b="0" i="0" u="sng" strike="noStrike" baseline="0" dirty="0">
                <a:latin typeface="Palatino-Roman"/>
              </a:rPr>
              <a:t>Causes of pneumomediastinum:</a:t>
            </a:r>
          </a:p>
          <a:p>
            <a:r>
              <a:rPr lang="en-US" sz="2800" b="0" i="0" u="none" strike="noStrike" baseline="0" dirty="0">
                <a:latin typeface="Palatino-Roman"/>
              </a:rPr>
              <a:t>• Spontaneous: following severe coughing or strenuous exercise</a:t>
            </a:r>
          </a:p>
          <a:p>
            <a:r>
              <a:rPr lang="en-US" sz="2800" b="0" i="0" u="none" strike="noStrike" baseline="0" dirty="0">
                <a:latin typeface="Palatino-Roman"/>
              </a:rPr>
              <a:t>• Asthma</a:t>
            </a:r>
          </a:p>
          <a:p>
            <a:r>
              <a:rPr lang="en-US" sz="2800" b="0" i="0" u="none" strike="noStrike" baseline="0" dirty="0">
                <a:latin typeface="Palatino-Roman"/>
              </a:rPr>
              <a:t>• Foreign body aspiration in neonates</a:t>
            </a:r>
          </a:p>
          <a:p>
            <a:r>
              <a:rPr lang="en-US" sz="2800" b="0" i="0" u="none" strike="noStrike" baseline="0" dirty="0">
                <a:latin typeface="Palatino-Roman"/>
              </a:rPr>
              <a:t>• Chest trauma</a:t>
            </a:r>
          </a:p>
          <a:p>
            <a:r>
              <a:rPr lang="en-US" sz="2800" b="0" i="0" u="none" strike="noStrike" baseline="0" dirty="0">
                <a:latin typeface="Palatino-Roman"/>
              </a:rPr>
              <a:t>• </a:t>
            </a:r>
            <a:r>
              <a:rPr lang="en-US" sz="2800" b="0" i="0" u="none" strike="noStrike" baseline="0" dirty="0" err="1">
                <a:latin typeface="Palatino-Roman"/>
              </a:rPr>
              <a:t>Oesophageal</a:t>
            </a:r>
            <a:r>
              <a:rPr lang="en-US" sz="2800" b="0" i="0" u="none" strike="noStrike" baseline="0" dirty="0">
                <a:latin typeface="Palatino-Roman"/>
              </a:rPr>
              <a:t> perforation: tumor, severe vomiting and endoscopy.</a:t>
            </a:r>
            <a:endParaRPr lang="en-US" sz="2800" dirty="0"/>
          </a:p>
        </p:txBody>
      </p:sp>
    </p:spTree>
    <p:extLst>
      <p:ext uri="{BB962C8B-B14F-4D97-AF65-F5344CB8AC3E}">
        <p14:creationId xmlns:p14="http://schemas.microsoft.com/office/powerpoint/2010/main" val="104641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FD2C-F407-4690-94B3-04F13E51CE6C}"/>
              </a:ext>
            </a:extLst>
          </p:cNvPr>
          <p:cNvSpPr>
            <a:spLocks noGrp="1"/>
          </p:cNvSpPr>
          <p:nvPr>
            <p:ph idx="1"/>
          </p:nvPr>
        </p:nvSpPr>
        <p:spPr>
          <a:xfrm>
            <a:off x="1097280" y="1845734"/>
            <a:ext cx="10130044" cy="4023360"/>
          </a:xfrm>
        </p:spPr>
        <p:txBody>
          <a:bodyPr>
            <a:normAutofit/>
          </a:bodyPr>
          <a:lstStyle/>
          <a:p>
            <a:pPr algn="l"/>
            <a:r>
              <a:rPr lang="en-US" sz="2800" b="0" i="0" u="none" strike="noStrike" baseline="0" dirty="0">
                <a:latin typeface="Palatino-Roman"/>
              </a:rPr>
              <a:t>Radiographic signs of pneumomediastinum are due to air outlining the normal mediastinal structures:</a:t>
            </a:r>
          </a:p>
          <a:p>
            <a:pPr algn="l"/>
            <a:r>
              <a:rPr lang="en-US" sz="2800" b="0" i="0" u="none" strike="noStrike" baseline="0" dirty="0">
                <a:latin typeface="Palatino-Roman"/>
              </a:rPr>
              <a:t>• A strip of air outlining the left side of the mediastinum</a:t>
            </a:r>
          </a:p>
          <a:p>
            <a:pPr algn="l"/>
            <a:r>
              <a:rPr lang="en-US" sz="2800" b="0" i="0" u="none" strike="noStrike" baseline="0" dirty="0">
                <a:latin typeface="Palatino-Roman"/>
              </a:rPr>
              <a:t>• Air around the aorta, pulmonary arteries and pericardium</a:t>
            </a:r>
          </a:p>
          <a:p>
            <a:pPr algn="l"/>
            <a:r>
              <a:rPr lang="en-US" sz="2800" b="0" i="0" u="none" strike="noStrike" baseline="0" dirty="0">
                <a:latin typeface="Palatino-Roman"/>
              </a:rPr>
              <a:t>• Subcutaneous air extending upwards into the soft tissues of the neck</a:t>
            </a:r>
            <a:endParaRPr lang="en-US" sz="3200" dirty="0"/>
          </a:p>
        </p:txBody>
      </p:sp>
    </p:spTree>
    <p:extLst>
      <p:ext uri="{BB962C8B-B14F-4D97-AF65-F5344CB8AC3E}">
        <p14:creationId xmlns:p14="http://schemas.microsoft.com/office/powerpoint/2010/main" val="160362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58089-C8D9-4D99-9661-D9FD25CAB917}"/>
              </a:ext>
            </a:extLst>
          </p:cNvPr>
          <p:cNvPicPr>
            <a:picLocks noChangeAspect="1"/>
          </p:cNvPicPr>
          <p:nvPr/>
        </p:nvPicPr>
        <p:blipFill>
          <a:blip r:embed="rId3"/>
          <a:stretch>
            <a:fillRect/>
          </a:stretch>
        </p:blipFill>
        <p:spPr>
          <a:xfrm>
            <a:off x="71353" y="1215957"/>
            <a:ext cx="3472712" cy="4281792"/>
          </a:xfrm>
          <a:prstGeom prst="rect">
            <a:avLst/>
          </a:prstGeom>
        </p:spPr>
      </p:pic>
      <p:pic>
        <p:nvPicPr>
          <p:cNvPr id="4" name="Picture 3">
            <a:extLst>
              <a:ext uri="{FF2B5EF4-FFF2-40B4-BE49-F238E27FC236}">
                <a16:creationId xmlns:a16="http://schemas.microsoft.com/office/drawing/2014/main" id="{B30BB0D6-A515-428D-A081-9D71402D2131}"/>
              </a:ext>
            </a:extLst>
          </p:cNvPr>
          <p:cNvPicPr>
            <a:picLocks noChangeAspect="1"/>
          </p:cNvPicPr>
          <p:nvPr/>
        </p:nvPicPr>
        <p:blipFill>
          <a:blip r:embed="rId4"/>
          <a:stretch>
            <a:fillRect/>
          </a:stretch>
        </p:blipFill>
        <p:spPr>
          <a:xfrm>
            <a:off x="3562295" y="1494817"/>
            <a:ext cx="8558352" cy="4002932"/>
          </a:xfrm>
          <a:prstGeom prst="rect">
            <a:avLst/>
          </a:prstGeom>
        </p:spPr>
      </p:pic>
    </p:spTree>
    <p:extLst>
      <p:ext uri="{BB962C8B-B14F-4D97-AF65-F5344CB8AC3E}">
        <p14:creationId xmlns:p14="http://schemas.microsoft.com/office/powerpoint/2010/main" val="219609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CE71-2889-4023-B703-44F23F28EDCD}"/>
              </a:ext>
            </a:extLst>
          </p:cNvPr>
          <p:cNvSpPr>
            <a:spLocks noGrp="1"/>
          </p:cNvSpPr>
          <p:nvPr>
            <p:ph type="title"/>
          </p:nvPr>
        </p:nvSpPr>
        <p:spPr/>
        <p:txBody>
          <a:bodyPr/>
          <a:lstStyle/>
          <a:p>
            <a:r>
              <a:rPr lang="en-US" dirty="0"/>
              <a:t>Pleural thickening</a:t>
            </a:r>
          </a:p>
        </p:txBody>
      </p:sp>
      <p:sp>
        <p:nvSpPr>
          <p:cNvPr id="3" name="Content Placeholder 2">
            <a:extLst>
              <a:ext uri="{FF2B5EF4-FFF2-40B4-BE49-F238E27FC236}">
                <a16:creationId xmlns:a16="http://schemas.microsoft.com/office/drawing/2014/main" id="{5662C925-9553-407B-B593-7DEC4AE815B6}"/>
              </a:ext>
            </a:extLst>
          </p:cNvPr>
          <p:cNvSpPr>
            <a:spLocks noGrp="1"/>
          </p:cNvSpPr>
          <p:nvPr>
            <p:ph idx="1"/>
          </p:nvPr>
        </p:nvSpPr>
        <p:spPr>
          <a:xfrm>
            <a:off x="1097280" y="1845734"/>
            <a:ext cx="10058400" cy="4319396"/>
          </a:xfrm>
        </p:spPr>
        <p:txBody>
          <a:bodyPr>
            <a:normAutofit fontScale="92500" lnSpcReduction="20000"/>
          </a:bodyPr>
          <a:lstStyle/>
          <a:p>
            <a:pPr algn="l"/>
            <a:r>
              <a:rPr lang="en-US" sz="2400" b="1" i="0" u="none" strike="noStrike" baseline="0" dirty="0">
                <a:latin typeface="Palatino-Roman"/>
              </a:rPr>
              <a:t>Pleural thickening or pleural plaque formation may occur in a variety of circumstances</a:t>
            </a:r>
          </a:p>
          <a:p>
            <a:pPr algn="l"/>
            <a:r>
              <a:rPr lang="en-US" sz="2400" b="0" i="0" u="none" strike="noStrike" baseline="0" dirty="0">
                <a:solidFill>
                  <a:srgbClr val="000000"/>
                </a:solidFill>
                <a:latin typeface="Palatino-Roman"/>
              </a:rPr>
              <a:t>• </a:t>
            </a:r>
            <a:r>
              <a:rPr lang="en-US" sz="2400" b="0" i="0" u="none" strike="noStrike" baseline="0" dirty="0">
                <a:solidFill>
                  <a:schemeClr val="tx1">
                    <a:lumMod val="85000"/>
                    <a:lumOff val="15000"/>
                  </a:schemeClr>
                </a:solidFill>
                <a:latin typeface="Palatino-Roman"/>
              </a:rPr>
              <a:t>Secondary to trauma</a:t>
            </a:r>
          </a:p>
          <a:p>
            <a:pPr algn="l"/>
            <a:r>
              <a:rPr lang="en-US" sz="2400" b="0" i="0" u="none" strike="noStrike" baseline="0" dirty="0">
                <a:solidFill>
                  <a:schemeClr val="tx1">
                    <a:lumMod val="85000"/>
                    <a:lumOff val="15000"/>
                  </a:schemeClr>
                </a:solidFill>
                <a:latin typeface="Palatino-Roman"/>
              </a:rPr>
              <a:t>• Following empyema</a:t>
            </a:r>
          </a:p>
          <a:p>
            <a:pPr algn="l"/>
            <a:r>
              <a:rPr lang="en-US" sz="2400" b="0" i="0" u="none" strike="noStrike" baseline="0" dirty="0">
                <a:solidFill>
                  <a:schemeClr val="tx1">
                    <a:lumMod val="85000"/>
                    <a:lumOff val="15000"/>
                  </a:schemeClr>
                </a:solidFill>
                <a:latin typeface="Palatino-Roman"/>
              </a:rPr>
              <a:t>• TB</a:t>
            </a:r>
          </a:p>
          <a:p>
            <a:pPr algn="l"/>
            <a:r>
              <a:rPr lang="en-US" sz="2400" b="0" i="0" u="none" strike="noStrike" baseline="0" dirty="0">
                <a:solidFill>
                  <a:schemeClr val="tx1">
                    <a:lumMod val="85000"/>
                    <a:lumOff val="15000"/>
                  </a:schemeClr>
                </a:solidFill>
                <a:latin typeface="Palatino-Roman"/>
              </a:rPr>
              <a:t>• Asbestos exposure</a:t>
            </a:r>
          </a:p>
          <a:p>
            <a:pPr algn="l"/>
            <a:r>
              <a:rPr lang="en-US" sz="2400" b="0" i="0" u="none" strike="noStrike" baseline="0" dirty="0">
                <a:solidFill>
                  <a:schemeClr val="tx1">
                    <a:lumMod val="85000"/>
                    <a:lumOff val="15000"/>
                  </a:schemeClr>
                </a:solidFill>
                <a:latin typeface="Palatino-Roman"/>
              </a:rPr>
              <a:t>• Mesothelioma</a:t>
            </a:r>
          </a:p>
          <a:p>
            <a:pPr algn="l"/>
            <a:r>
              <a:rPr lang="en-US" sz="2400" b="0" i="0" u="none" strike="noStrike" baseline="0" dirty="0">
                <a:solidFill>
                  <a:schemeClr val="tx1">
                    <a:lumMod val="85000"/>
                    <a:lumOff val="15000"/>
                  </a:schemeClr>
                </a:solidFill>
                <a:latin typeface="Palatino-Roman"/>
              </a:rPr>
              <a:t>• Pancoast tumor: </a:t>
            </a:r>
            <a:r>
              <a:rPr lang="en-US" sz="2200" b="0" i="0" u="none" strike="noStrike" baseline="0" dirty="0">
                <a:solidFill>
                  <a:schemeClr val="tx1">
                    <a:lumMod val="85000"/>
                    <a:lumOff val="15000"/>
                  </a:schemeClr>
                </a:solidFill>
                <a:latin typeface="Palatino-Roman"/>
              </a:rPr>
              <a:t>Primary apical lung neoplasm, Rib destruction with irregular pleural thickening</a:t>
            </a:r>
            <a:endParaRPr lang="en-US" sz="2400" b="0" i="0" u="none" strike="noStrike" baseline="0" dirty="0">
              <a:solidFill>
                <a:schemeClr val="tx1">
                  <a:lumMod val="85000"/>
                  <a:lumOff val="15000"/>
                </a:schemeClr>
              </a:solidFill>
              <a:latin typeface="Palatino-Roman"/>
            </a:endParaRPr>
          </a:p>
          <a:p>
            <a:pPr marL="0" indent="0" algn="l">
              <a:buNone/>
            </a:pPr>
            <a:r>
              <a:rPr lang="en-US" sz="2400" b="0" i="0" u="none" strike="noStrike" baseline="0" dirty="0">
                <a:solidFill>
                  <a:schemeClr val="tx1">
                    <a:lumMod val="85000"/>
                    <a:lumOff val="15000"/>
                  </a:schemeClr>
                </a:solidFill>
                <a:latin typeface="Palatino-Roman"/>
              </a:rPr>
              <a:t> • Pleural metastases: often obscured by associated pleural effusion.</a:t>
            </a:r>
            <a:endParaRPr lang="en-US" sz="2400" dirty="0">
              <a:solidFill>
                <a:schemeClr val="tx1">
                  <a:lumMod val="85000"/>
                  <a:lumOff val="15000"/>
                </a:schemeClr>
              </a:solidFill>
            </a:endParaRPr>
          </a:p>
          <a:p>
            <a:pPr algn="l"/>
            <a:r>
              <a:rPr lang="en-US" sz="2400" b="0" i="0" u="none" strike="noStrike" baseline="0" dirty="0">
                <a:solidFill>
                  <a:srgbClr val="000000"/>
                </a:solidFill>
                <a:latin typeface="Palatino-Roman"/>
              </a:rPr>
              <a:t> </a:t>
            </a:r>
          </a:p>
          <a:p>
            <a:pPr algn="l"/>
            <a:endParaRPr lang="en-US" sz="2400" b="0" i="0" u="none" strike="noStrike" baseline="0" dirty="0">
              <a:solidFill>
                <a:srgbClr val="000000"/>
              </a:solidFill>
              <a:latin typeface="Palatino-Roman"/>
            </a:endParaRPr>
          </a:p>
        </p:txBody>
      </p:sp>
    </p:spTree>
    <p:extLst>
      <p:ext uri="{BB962C8B-B14F-4D97-AF65-F5344CB8AC3E}">
        <p14:creationId xmlns:p14="http://schemas.microsoft.com/office/powerpoint/2010/main" val="296310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BF614-CC4F-4831-B298-2310DBF2E9FF}"/>
              </a:ext>
            </a:extLst>
          </p:cNvPr>
          <p:cNvSpPr>
            <a:spLocks noGrp="1"/>
          </p:cNvSpPr>
          <p:nvPr>
            <p:ph type="title"/>
          </p:nvPr>
        </p:nvSpPr>
        <p:spPr/>
        <p:txBody>
          <a:bodyPr/>
          <a:lstStyle/>
          <a:p>
            <a:r>
              <a:rPr lang="en-US" dirty="0"/>
              <a:t>Radiographic appearances</a:t>
            </a:r>
          </a:p>
        </p:txBody>
      </p:sp>
      <p:sp>
        <p:nvSpPr>
          <p:cNvPr id="3" name="Content Placeholder 2">
            <a:extLst>
              <a:ext uri="{FF2B5EF4-FFF2-40B4-BE49-F238E27FC236}">
                <a16:creationId xmlns:a16="http://schemas.microsoft.com/office/drawing/2014/main" id="{2D6613F6-CFE8-4E5E-B930-42A96DB4D337}"/>
              </a:ext>
            </a:extLst>
          </p:cNvPr>
          <p:cNvSpPr>
            <a:spLocks noGrp="1"/>
          </p:cNvSpPr>
          <p:nvPr>
            <p:ph idx="1"/>
          </p:nvPr>
        </p:nvSpPr>
        <p:spPr>
          <a:xfrm>
            <a:off x="1097279" y="1845734"/>
            <a:ext cx="10497689" cy="4394810"/>
          </a:xfrm>
        </p:spPr>
        <p:txBody>
          <a:bodyPr>
            <a:normAutofit/>
          </a:bodyPr>
          <a:lstStyle/>
          <a:p>
            <a:pPr algn="l"/>
            <a:r>
              <a:rPr lang="en-US" sz="2800" b="0" i="0" u="none" strike="noStrike" baseline="0" dirty="0">
                <a:solidFill>
                  <a:srgbClr val="000000"/>
                </a:solidFill>
                <a:latin typeface="Palatino-Roman"/>
              </a:rPr>
              <a:t>• Blunting of costophrenic angles, mimicking pleural effusion</a:t>
            </a:r>
          </a:p>
          <a:p>
            <a:pPr algn="l"/>
            <a:r>
              <a:rPr lang="en-US" sz="2800" b="0" i="0" u="none" strike="noStrike" baseline="0" dirty="0">
                <a:solidFill>
                  <a:srgbClr val="000000"/>
                </a:solidFill>
                <a:latin typeface="Palatino-Roman"/>
              </a:rPr>
              <a:t>• Soft tissue thickening over the lungs, including the lung apices</a:t>
            </a:r>
          </a:p>
          <a:p>
            <a:pPr algn="l"/>
            <a:r>
              <a:rPr lang="en-US" sz="2800" b="0" i="0" u="none" strike="noStrike" baseline="0" dirty="0">
                <a:solidFill>
                  <a:srgbClr val="000000"/>
                </a:solidFill>
                <a:latin typeface="Palatino-Roman"/>
              </a:rPr>
              <a:t>• Calcification of the pleural surfaces due to previous pleural hemorrhage or infection</a:t>
            </a:r>
          </a:p>
          <a:p>
            <a:pPr algn="l"/>
            <a:r>
              <a:rPr lang="en-US" sz="2800" b="0" i="0" u="none" strike="noStrike" baseline="0" dirty="0">
                <a:solidFill>
                  <a:srgbClr val="000000"/>
                </a:solidFill>
                <a:latin typeface="Palatino-Roman"/>
              </a:rPr>
              <a:t>• Pleural plaques: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Convex, pleural-based opacities when seen</a:t>
            </a:r>
          </a:p>
          <a:p>
            <a:pPr algn="l"/>
            <a:r>
              <a:rPr lang="en-US" sz="2400" b="0" i="0" u="none" strike="noStrike" baseline="0" dirty="0">
                <a:solidFill>
                  <a:srgbClr val="000000"/>
                </a:solidFill>
                <a:latin typeface="Palatino-Roman"/>
              </a:rPr>
              <a:t>in profile   </a:t>
            </a:r>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Less well-defined opacities when not in profile  </a:t>
            </a:r>
          </a:p>
          <a:p>
            <a:pPr algn="l"/>
            <a:r>
              <a:rPr lang="en-US" sz="2400" b="0" i="0" u="none" strike="noStrike" baseline="0" dirty="0">
                <a:solidFill>
                  <a:srgbClr val="949699"/>
                </a:solidFill>
                <a:latin typeface="Palatino-Roman"/>
              </a:rPr>
              <a:t>• </a:t>
            </a:r>
            <a:r>
              <a:rPr lang="en-US" sz="2400" b="0" i="0" u="none" strike="noStrike" baseline="0" dirty="0">
                <a:solidFill>
                  <a:srgbClr val="000000"/>
                </a:solidFill>
                <a:latin typeface="Palatino-Roman"/>
              </a:rPr>
              <a:t>May be calcified, especially with a history of exposure to asbestos.</a:t>
            </a:r>
          </a:p>
          <a:p>
            <a:pPr algn="l"/>
            <a:endParaRPr lang="en-US" sz="3200" dirty="0"/>
          </a:p>
        </p:txBody>
      </p:sp>
    </p:spTree>
    <p:extLst>
      <p:ext uri="{BB962C8B-B14F-4D97-AF65-F5344CB8AC3E}">
        <p14:creationId xmlns:p14="http://schemas.microsoft.com/office/powerpoint/2010/main" val="100843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F97FEC-DA0B-4466-B5BD-65157FD67161}"/>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Objectives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14DFD0C-2478-4AD0-818F-FE0BB38D41FB}"/>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US" sz="2800" dirty="0"/>
              <a:t> Pleural disorders</a:t>
            </a:r>
          </a:p>
          <a:p>
            <a:pPr>
              <a:buFont typeface="Wingdings" panose="05000000000000000000" pitchFamily="2" charset="2"/>
              <a:buChar char="Ø"/>
            </a:pPr>
            <a:r>
              <a:rPr lang="en-US" sz="2800" dirty="0"/>
              <a:t> Special issues: - Tuberculosis</a:t>
            </a:r>
          </a:p>
          <a:p>
            <a:pPr marL="0" indent="0">
              <a:buNone/>
            </a:pPr>
            <a:r>
              <a:rPr lang="en-US" sz="2800" dirty="0"/>
              <a:t>                               - Emphysema </a:t>
            </a:r>
          </a:p>
          <a:p>
            <a:pPr marL="0" indent="0">
              <a:buNone/>
            </a:pPr>
            <a:r>
              <a:rPr lang="en-US" sz="2800" dirty="0"/>
              <a:t>                               - Bronchiectasis </a:t>
            </a:r>
          </a:p>
          <a:p>
            <a:pPr marL="0" indent="0">
              <a:buNone/>
            </a:pPr>
            <a:r>
              <a:rPr lang="en-US" sz="2800" dirty="0"/>
              <a:t>                               - Lung cancer</a:t>
            </a:r>
          </a:p>
        </p:txBody>
      </p:sp>
    </p:spTree>
    <p:extLst>
      <p:ext uri="{BB962C8B-B14F-4D97-AF65-F5344CB8AC3E}">
        <p14:creationId xmlns:p14="http://schemas.microsoft.com/office/powerpoint/2010/main" val="361318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D2793-4DE6-4BA8-98D1-A42CD1209C55}"/>
              </a:ext>
            </a:extLst>
          </p:cNvPr>
          <p:cNvPicPr>
            <a:picLocks noChangeAspect="1"/>
          </p:cNvPicPr>
          <p:nvPr/>
        </p:nvPicPr>
        <p:blipFill>
          <a:blip r:embed="rId2"/>
          <a:stretch>
            <a:fillRect/>
          </a:stretch>
        </p:blipFill>
        <p:spPr>
          <a:xfrm>
            <a:off x="2966936" y="390548"/>
            <a:ext cx="5897302" cy="5657699"/>
          </a:xfrm>
          <a:prstGeom prst="rect">
            <a:avLst/>
          </a:prstGeom>
        </p:spPr>
      </p:pic>
    </p:spTree>
    <p:extLst>
      <p:ext uri="{BB962C8B-B14F-4D97-AF65-F5344CB8AC3E}">
        <p14:creationId xmlns:p14="http://schemas.microsoft.com/office/powerpoint/2010/main" val="21278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D196E0D-B1C3-4A14-9759-9C0366A252E6}"/>
              </a:ext>
            </a:extLst>
          </p:cNvPr>
          <p:cNvPicPr>
            <a:picLocks noChangeAspect="1"/>
          </p:cNvPicPr>
          <p:nvPr/>
        </p:nvPicPr>
        <p:blipFill rotWithShape="1">
          <a:blip r:embed="rId3"/>
          <a:srcRect l="51186" b="7797"/>
          <a:stretch/>
        </p:blipFill>
        <p:spPr>
          <a:xfrm>
            <a:off x="772503" y="645106"/>
            <a:ext cx="5193005" cy="5247747"/>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630EE7-B392-42E7-ACF0-766E105C31B6}"/>
              </a:ext>
            </a:extLst>
          </p:cNvPr>
          <p:cNvSpPr>
            <a:spLocks noGrp="1"/>
          </p:cNvSpPr>
          <p:nvPr>
            <p:ph idx="1"/>
          </p:nvPr>
        </p:nvSpPr>
        <p:spPr>
          <a:xfrm>
            <a:off x="6411684" y="1614791"/>
            <a:ext cx="5127172" cy="4254303"/>
          </a:xfrm>
        </p:spPr>
        <p:txBody>
          <a:bodyPr>
            <a:normAutofit/>
          </a:bodyPr>
          <a:lstStyle/>
          <a:p>
            <a:r>
              <a:rPr lang="en-US" sz="2800" b="1" i="0" u="none" strike="noStrike" baseline="0" dirty="0">
                <a:latin typeface="Palatino-Roman"/>
              </a:rPr>
              <a:t>Mesothelioma</a:t>
            </a:r>
          </a:p>
          <a:p>
            <a:r>
              <a:rPr lang="en-US" sz="2800" b="0" i="0" u="none" strike="noStrike" baseline="0" dirty="0">
                <a:latin typeface="Palatino-Roman"/>
              </a:rPr>
              <a:t>• Diffuse or localized pleural mass</a:t>
            </a:r>
          </a:p>
          <a:p>
            <a:r>
              <a:rPr lang="en-US" sz="2800" b="0" i="0" u="none" strike="noStrike" baseline="0" dirty="0">
                <a:latin typeface="Palatino-Roman"/>
              </a:rPr>
              <a:t>• Rib destruction uncommon</a:t>
            </a:r>
          </a:p>
          <a:p>
            <a:r>
              <a:rPr lang="en-US" sz="2800" b="0" i="0" u="none" strike="noStrike" baseline="0" dirty="0">
                <a:latin typeface="Palatino-Roman"/>
              </a:rPr>
              <a:t>• Large pleural effusions common</a:t>
            </a:r>
          </a:p>
          <a:p>
            <a:r>
              <a:rPr lang="en-US" sz="2800" b="0" i="0" u="none" strike="noStrike" baseline="0" dirty="0">
                <a:latin typeface="Palatino-Roman"/>
              </a:rPr>
              <a:t>• Pleural plaques elsewhere in 50 per cent</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909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6900-DD44-4D18-8D28-CCE02E4A3DB7}"/>
              </a:ext>
            </a:extLst>
          </p:cNvPr>
          <p:cNvSpPr>
            <a:spLocks noGrp="1"/>
          </p:cNvSpPr>
          <p:nvPr>
            <p:ph type="title"/>
          </p:nvPr>
        </p:nvSpPr>
        <p:spPr/>
        <p:txBody>
          <a:bodyPr/>
          <a:lstStyle/>
          <a:p>
            <a:r>
              <a:rPr lang="en-US" dirty="0"/>
              <a:t>Special issues </a:t>
            </a:r>
          </a:p>
        </p:txBody>
      </p:sp>
    </p:spTree>
    <p:extLst>
      <p:ext uri="{BB962C8B-B14F-4D97-AF65-F5344CB8AC3E}">
        <p14:creationId xmlns:p14="http://schemas.microsoft.com/office/powerpoint/2010/main" val="3368645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6755-2DA6-4049-BDDE-4D7BA0994CF5}"/>
              </a:ext>
            </a:extLst>
          </p:cNvPr>
          <p:cNvSpPr>
            <a:spLocks noGrp="1"/>
          </p:cNvSpPr>
          <p:nvPr>
            <p:ph type="title"/>
          </p:nvPr>
        </p:nvSpPr>
        <p:spPr/>
        <p:txBody>
          <a:bodyPr>
            <a:normAutofit/>
          </a:bodyPr>
          <a:lstStyle/>
          <a:p>
            <a:r>
              <a:rPr lang="en-US" sz="4000" dirty="0"/>
              <a:t>Tuberculosis (pulmonary manifestation) </a:t>
            </a:r>
          </a:p>
        </p:txBody>
      </p:sp>
      <p:sp>
        <p:nvSpPr>
          <p:cNvPr id="3" name="Content Placeholder 2">
            <a:extLst>
              <a:ext uri="{FF2B5EF4-FFF2-40B4-BE49-F238E27FC236}">
                <a16:creationId xmlns:a16="http://schemas.microsoft.com/office/drawing/2014/main" id="{99BE5836-D286-410F-B14F-89831B3EB57C}"/>
              </a:ext>
            </a:extLst>
          </p:cNvPr>
          <p:cNvSpPr>
            <a:spLocks noGrp="1"/>
          </p:cNvSpPr>
          <p:nvPr>
            <p:ph idx="1"/>
          </p:nvPr>
        </p:nvSpPr>
        <p:spPr/>
        <p:txBody>
          <a:bodyPr>
            <a:normAutofit/>
          </a:bodyPr>
          <a:lstStyle/>
          <a:p>
            <a:r>
              <a:rPr lang="en-US" sz="2800" u="sng" dirty="0">
                <a:solidFill>
                  <a:schemeClr val="tx1">
                    <a:lumMod val="85000"/>
                    <a:lumOff val="15000"/>
                  </a:schemeClr>
                </a:solidFill>
              </a:rPr>
              <a:t>Primary T.B</a:t>
            </a:r>
          </a:p>
          <a:p>
            <a:pPr algn="l"/>
            <a:r>
              <a:rPr lang="en-US" sz="2800" b="0" i="0" u="none" strike="noStrike" baseline="0" dirty="0">
                <a:solidFill>
                  <a:schemeClr val="tx1">
                    <a:lumMod val="85000"/>
                    <a:lumOff val="15000"/>
                  </a:schemeClr>
                </a:solidFill>
                <a:latin typeface="Palatino-Roman"/>
              </a:rPr>
              <a:t>Primary TB is usually asymptomatic. </a:t>
            </a:r>
          </a:p>
          <a:p>
            <a:pPr algn="l"/>
            <a:r>
              <a:rPr lang="en-US" sz="2400" b="0" i="0" dirty="0">
                <a:solidFill>
                  <a:schemeClr val="tx1">
                    <a:lumMod val="85000"/>
                    <a:lumOff val="15000"/>
                  </a:schemeClr>
                </a:solidFill>
                <a:effectLst/>
                <a:latin typeface="Open Sans" panose="020B0606030504020204" pitchFamily="34" charset="0"/>
              </a:rPr>
              <a:t>Primary i</a:t>
            </a:r>
            <a:r>
              <a:rPr lang="en-US" sz="2400" b="0" i="0" dirty="0">
                <a:solidFill>
                  <a:srgbClr val="3D3D3D"/>
                </a:solidFill>
                <a:effectLst/>
                <a:latin typeface="Open Sans" panose="020B0606030504020204" pitchFamily="34" charset="0"/>
              </a:rPr>
              <a:t>nfection can be anywhere in the lung in children whereas there is a predilection for the upper or lower zone in adults </a:t>
            </a:r>
            <a:r>
              <a:rPr lang="en-US" sz="2800" b="0" i="0" u="none" strike="noStrike" baseline="0" dirty="0">
                <a:solidFill>
                  <a:schemeClr val="tx1">
                    <a:lumMod val="85000"/>
                    <a:lumOff val="15000"/>
                  </a:schemeClr>
                </a:solidFill>
                <a:latin typeface="Palatino-Roman"/>
              </a:rPr>
              <a:t>The healed pulmonary lesion of primary TB may be seen on CXR as a small, calcified peripheral pulmonary nodule with calcified hilar lymph node.</a:t>
            </a:r>
          </a:p>
          <a:p>
            <a:pPr algn="l"/>
            <a:endParaRPr lang="en-US" sz="2800" dirty="0"/>
          </a:p>
        </p:txBody>
      </p:sp>
    </p:spTree>
    <p:extLst>
      <p:ext uri="{BB962C8B-B14F-4D97-AF65-F5344CB8AC3E}">
        <p14:creationId xmlns:p14="http://schemas.microsoft.com/office/powerpoint/2010/main" val="2459113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F868-24F0-446D-B2B2-B0CD84A2E9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591DF5-CD4A-4128-8952-7535ADE209DE}"/>
              </a:ext>
            </a:extLst>
          </p:cNvPr>
          <p:cNvSpPr>
            <a:spLocks noGrp="1"/>
          </p:cNvSpPr>
          <p:nvPr>
            <p:ph idx="1"/>
          </p:nvPr>
        </p:nvSpPr>
        <p:spPr/>
        <p:txBody>
          <a:bodyPr>
            <a:normAutofit/>
          </a:bodyPr>
          <a:lstStyle/>
          <a:p>
            <a:pPr algn="l"/>
            <a:r>
              <a:rPr lang="en-US" sz="2800" u="sng" dirty="0">
                <a:solidFill>
                  <a:schemeClr val="tx1">
                    <a:lumMod val="85000"/>
                    <a:lumOff val="15000"/>
                  </a:schemeClr>
                </a:solidFill>
              </a:rPr>
              <a:t>Post-primary pulmonary T.B (reactivation TB)</a:t>
            </a:r>
          </a:p>
          <a:p>
            <a:pPr algn="l"/>
            <a:r>
              <a:rPr lang="en-US" sz="2800" b="0" i="0" u="none" strike="noStrike" baseline="0" dirty="0">
                <a:solidFill>
                  <a:schemeClr val="tx1">
                    <a:lumMod val="85000"/>
                    <a:lumOff val="15000"/>
                  </a:schemeClr>
                </a:solidFill>
                <a:latin typeface="Palatino-Roman"/>
              </a:rPr>
              <a:t>has a predilection for the apical and posterior segments of the upper lobes, plus the apical segments of the lower lobes.</a:t>
            </a:r>
          </a:p>
          <a:p>
            <a:endParaRPr lang="en-US" sz="2800" dirty="0"/>
          </a:p>
        </p:txBody>
      </p:sp>
    </p:spTree>
    <p:extLst>
      <p:ext uri="{BB962C8B-B14F-4D97-AF65-F5344CB8AC3E}">
        <p14:creationId xmlns:p14="http://schemas.microsoft.com/office/powerpoint/2010/main" val="132010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0986-90A9-4F2D-8799-B39D56F1A972}"/>
              </a:ext>
            </a:extLst>
          </p:cNvPr>
          <p:cNvSpPr>
            <a:spLocks noGrp="1"/>
          </p:cNvSpPr>
          <p:nvPr>
            <p:ph type="title"/>
          </p:nvPr>
        </p:nvSpPr>
        <p:spPr/>
        <p:txBody>
          <a:bodyPr/>
          <a:lstStyle/>
          <a:p>
            <a:r>
              <a:rPr lang="en-US" dirty="0"/>
              <a:t>CXR appearances </a:t>
            </a:r>
          </a:p>
        </p:txBody>
      </p:sp>
      <p:sp>
        <p:nvSpPr>
          <p:cNvPr id="3" name="Content Placeholder 2">
            <a:extLst>
              <a:ext uri="{FF2B5EF4-FFF2-40B4-BE49-F238E27FC236}">
                <a16:creationId xmlns:a16="http://schemas.microsoft.com/office/drawing/2014/main" id="{5E54C1E6-26F2-4A85-8F52-0BA0ECD9E7F2}"/>
              </a:ext>
            </a:extLst>
          </p:cNvPr>
          <p:cNvSpPr>
            <a:spLocks noGrp="1"/>
          </p:cNvSpPr>
          <p:nvPr>
            <p:ph idx="1"/>
          </p:nvPr>
        </p:nvSpPr>
        <p:spPr>
          <a:xfrm>
            <a:off x="678730" y="1874013"/>
            <a:ext cx="11255604" cy="4611627"/>
          </a:xfrm>
        </p:spPr>
        <p:txBody>
          <a:bodyPr>
            <a:noAutofit/>
          </a:bodyPr>
          <a:lstStyle/>
          <a:p>
            <a:pPr algn="l"/>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Variable CXR appearances may include:</a:t>
            </a:r>
          </a:p>
          <a:p>
            <a:pPr algn="l">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ill-defined areas of alveolar consolidation and thick-walled, irregular </a:t>
            </a:r>
            <a:r>
              <a:rPr lang="fr-FR" sz="1800" b="0" i="0" u="none" strike="noStrike" baseline="0" dirty="0" err="1">
                <a:latin typeface="Open Sans" panose="020B0606030504020204" pitchFamily="34" charset="0"/>
                <a:ea typeface="Open Sans" panose="020B0606030504020204" pitchFamily="34" charset="0"/>
                <a:cs typeface="Open Sans" panose="020B0606030504020204" pitchFamily="34" charset="0"/>
              </a:rPr>
              <a:t>cavities</a:t>
            </a:r>
            <a:r>
              <a:rPr lang="fr-FR" sz="1800" b="0" i="0" u="none" strike="noStrike" baseline="0" dirty="0">
                <a:latin typeface="Open Sans" panose="020B0606030504020204" pitchFamily="34" charset="0"/>
                <a:ea typeface="Open Sans" panose="020B0606030504020204" pitchFamily="34" charset="0"/>
                <a:cs typeface="Open Sans" panose="020B0606030504020204" pitchFamily="34" charset="0"/>
              </a:rPr>
              <a:t>.</a:t>
            </a:r>
          </a:p>
          <a:p>
            <a:pPr algn="l">
              <a:buFont typeface="Wingdings" panose="05000000000000000000" pitchFamily="2" charset="2"/>
              <a:buChar char="Ø"/>
            </a:pPr>
            <a:r>
              <a:rPr lang="fr-FR" sz="180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fr-FR" sz="1800" b="0" i="0" u="none" strike="noStrike" baseline="0" dirty="0" err="1">
                <a:latin typeface="Open Sans" panose="020B0606030504020204" pitchFamily="34" charset="0"/>
                <a:ea typeface="Open Sans" panose="020B0606030504020204" pitchFamily="34" charset="0"/>
                <a:cs typeface="Open Sans" panose="020B0606030504020204" pitchFamily="34" charset="0"/>
              </a:rPr>
              <a:t>Aspergilloma</a:t>
            </a:r>
            <a:r>
              <a:rPr lang="fr-FR" sz="180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tuberculous empyema and bronchopleural fistula may complicate cavitation.</a:t>
            </a:r>
          </a:p>
          <a:p>
            <a:pPr algn="l">
              <a:buFont typeface="Wingdings" panose="05000000000000000000" pitchFamily="2" charset="2"/>
              <a:buChar char="Ø"/>
            </a:pP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US" sz="1800" b="0" i="0" dirty="0">
                <a:solidFill>
                  <a:srgbClr val="3D3D3D"/>
                </a:solidFill>
                <a:effectLst/>
                <a:latin typeface="Open Sans" panose="020B0606030504020204" pitchFamily="34" charset="0"/>
                <a:ea typeface="Open Sans" panose="020B0606030504020204" pitchFamily="34" charset="0"/>
                <a:cs typeface="Open Sans" panose="020B0606030504020204" pitchFamily="34" charset="0"/>
              </a:rPr>
              <a:t>Endobronchial spread along nearby airways is a relatively common finding, resulting in relatively well-defined 2-4 mm nodules or branching lesions (</a:t>
            </a:r>
            <a:r>
              <a:rPr lang="en-US" sz="1800" dirty="0">
                <a:solidFill>
                  <a:srgbClr val="41699B"/>
                </a:solidFill>
                <a:latin typeface="Open Sans" panose="020B0606030504020204" pitchFamily="34" charset="0"/>
                <a:ea typeface="Open Sans" panose="020B0606030504020204" pitchFamily="34" charset="0"/>
                <a:cs typeface="Open Sans" panose="020B0606030504020204" pitchFamily="34" charset="0"/>
              </a:rPr>
              <a:t>tree-in-bud sign</a:t>
            </a:r>
            <a:r>
              <a:rPr lang="en-US" sz="1800" b="0" i="0" dirty="0">
                <a:solidFill>
                  <a:srgbClr val="3D3D3D"/>
                </a:solidFill>
                <a:effectLst/>
                <a:latin typeface="Open Sans" panose="020B0606030504020204" pitchFamily="34" charset="0"/>
                <a:ea typeface="Open Sans" panose="020B0606030504020204" pitchFamily="34" charset="0"/>
                <a:cs typeface="Open Sans" panose="020B0606030504020204" pitchFamily="34" charset="0"/>
              </a:rPr>
              <a:t>) on CT </a:t>
            </a:r>
          </a:p>
          <a:p>
            <a:pPr algn="l">
              <a:buFont typeface="Wingdings" panose="05000000000000000000" pitchFamily="2" charset="2"/>
              <a:buChar char="Ø"/>
            </a:pPr>
            <a:r>
              <a:rPr lang="en-US" sz="1800" b="0" i="0" dirty="0">
                <a:solidFill>
                  <a:srgbClr val="3D3D3D"/>
                </a:solidFill>
                <a:effectLst/>
                <a:latin typeface="Open Sans" panose="020B0606030504020204" pitchFamily="34" charset="0"/>
                <a:ea typeface="Open Sans" panose="020B0606030504020204" pitchFamily="34" charset="0"/>
                <a:cs typeface="Open Sans" panose="020B0606030504020204" pitchFamily="34" charset="0"/>
              </a:rPr>
              <a:t>Hilar nodal enlargement is seen in only approximately a third of cases</a:t>
            </a:r>
          </a:p>
          <a:p>
            <a:pPr algn="l">
              <a:buFont typeface="Wingdings" panose="05000000000000000000" pitchFamily="2" charset="2"/>
              <a:buChar char="Ø"/>
            </a:pPr>
            <a:r>
              <a:rPr lang="en-US" sz="1800" dirty="0">
                <a:solidFill>
                  <a:srgbClr val="3D3D3D"/>
                </a:solidFill>
                <a:latin typeface="Open Sans" panose="020B0606030504020204" pitchFamily="34" charset="0"/>
                <a:ea typeface="Open Sans" panose="020B0606030504020204" pitchFamily="34" charset="0"/>
                <a:cs typeface="Open Sans" panose="020B0606030504020204" pitchFamily="34" charset="0"/>
              </a:rPr>
              <a:t> </a:t>
            </a:r>
            <a:r>
              <a:rPr lang="en-US" sz="1800" b="0" i="0" dirty="0">
                <a:solidFill>
                  <a:srgbClr val="3D3D3D"/>
                </a:solidFill>
                <a:effectLst/>
                <a:latin typeface="Open Sans" panose="020B0606030504020204" pitchFamily="34" charset="0"/>
                <a:ea typeface="Open Sans" panose="020B0606030504020204" pitchFamily="34" charset="0"/>
                <a:cs typeface="Open Sans" panose="020B0606030504020204" pitchFamily="34" charset="0"/>
              </a:rPr>
              <a:t>Lobar consolidation, tuberculoma formation, and miliary TB are also recognized patterns of post-primary TB but are less common.</a:t>
            </a:r>
          </a:p>
          <a:p>
            <a:pPr algn="l">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 Broncholith </a:t>
            </a:r>
          </a:p>
          <a:p>
            <a:pPr algn="l">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 </a:t>
            </a:r>
            <a:r>
              <a:rPr lang="en-US" sz="1800" b="0" i="0" dirty="0">
                <a:solidFill>
                  <a:srgbClr val="3D3D3D"/>
                </a:solidFill>
                <a:effectLst/>
                <a:latin typeface="Open Sans" panose="020B0606030504020204" pitchFamily="34" charset="0"/>
                <a:ea typeface="Open Sans" panose="020B0606030504020204" pitchFamily="34" charset="0"/>
                <a:cs typeface="Open Sans" panose="020B0606030504020204" pitchFamily="34" charset="0"/>
              </a:rPr>
              <a:t>Tuberculous pleural effusion</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gn="l">
              <a:buFont typeface="Wingdings" panose="05000000000000000000" pitchFamily="2" charset="2"/>
              <a:buChar char="Ø"/>
            </a:pPr>
            <a:r>
              <a:rPr lang="en-US" sz="1800" dirty="0">
                <a:latin typeface="Open Sans" panose="020B0606030504020204" pitchFamily="34" charset="0"/>
                <a:ea typeface="Open Sans" panose="020B0606030504020204" pitchFamily="34" charset="0"/>
                <a:cs typeface="Open Sans" panose="020B0606030504020204" pitchFamily="34" charset="0"/>
              </a:rPr>
              <a:t>F</a:t>
            </a:r>
            <a:r>
              <a:rPr lang="en-US" sz="1800" b="0" i="0" u="none" strike="noStrike" baseline="0" dirty="0">
                <a:latin typeface="Open Sans" panose="020B0606030504020204" pitchFamily="34" charset="0"/>
                <a:ea typeface="Open Sans" panose="020B0606030504020204" pitchFamily="34" charset="0"/>
                <a:cs typeface="Open Sans" panose="020B0606030504020204" pitchFamily="34" charset="0"/>
              </a:rPr>
              <a:t>ibrosis: may cause volume loss in the upper lobes.</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93230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7F35-D98F-41C7-BF45-E2464683C6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400D7D-CA15-45F4-8BB4-793F98C1A1AD}"/>
              </a:ext>
            </a:extLst>
          </p:cNvPr>
          <p:cNvSpPr>
            <a:spLocks noGrp="1"/>
          </p:cNvSpPr>
          <p:nvPr>
            <p:ph idx="1"/>
          </p:nvPr>
        </p:nvSpPr>
        <p:spPr/>
        <p:txBody>
          <a:bodyPr>
            <a:normAutofit/>
          </a:bodyPr>
          <a:lstStyle/>
          <a:p>
            <a:r>
              <a:rPr lang="en-US" sz="2400" b="1" dirty="0">
                <a:solidFill>
                  <a:srgbClr val="C00000"/>
                </a:solidFill>
              </a:rPr>
              <a:t>Tuberculoma</a:t>
            </a:r>
            <a:r>
              <a:rPr lang="en-US" sz="2400" dirty="0"/>
              <a:t>: </a:t>
            </a:r>
            <a:r>
              <a:rPr lang="en-US" sz="2400" b="0" i="0" dirty="0">
                <a:solidFill>
                  <a:srgbClr val="3D3D3D"/>
                </a:solidFill>
                <a:effectLst/>
                <a:latin typeface="Open Sans" panose="020B0606030504020204" pitchFamily="34" charset="0"/>
              </a:rPr>
              <a:t>account for only 5% of cases of post-primary TB and appear as a well-defined rounded mass typically located in the upper lobes. They are usually single (80%) and can measure up to 4 cm in size. Small satellite lesions are seen in most cases . In 20-30% of cases, superimposed cavitation may develop.</a:t>
            </a:r>
          </a:p>
          <a:p>
            <a:r>
              <a:rPr lang="en-US" sz="2400" b="1" i="0" dirty="0">
                <a:solidFill>
                  <a:srgbClr val="C00000"/>
                </a:solidFill>
                <a:effectLst/>
                <a:latin typeface="Open Sans" panose="020B0606030504020204" pitchFamily="34" charset="0"/>
              </a:rPr>
              <a:t>Tracheal and bronchial involvement:</a:t>
            </a:r>
          </a:p>
          <a:p>
            <a:r>
              <a:rPr lang="en-US" sz="2400" dirty="0">
                <a:latin typeface="Open Sans" panose="020B0606030504020204" pitchFamily="34" charset="0"/>
                <a:ea typeface="Open Sans" panose="020B0606030504020204" pitchFamily="34" charset="0"/>
                <a:cs typeface="Open Sans" panose="020B0606030504020204" pitchFamily="34" charset="0"/>
              </a:rPr>
              <a:t>Insolated</a:t>
            </a:r>
            <a:r>
              <a:rPr lang="en-US" sz="2400" b="0" i="0" dirty="0">
                <a:solidFill>
                  <a:srgbClr val="3D3D3D"/>
                </a:solidFill>
                <a:effectLst/>
                <a:latin typeface="Open Sans" panose="020B0606030504020204" pitchFamily="34" charset="0"/>
              </a:rPr>
              <a:t> tracheal infection by tuberculosis is rare but reported and typically results in irregular circumferential mural thickening. It is usually the result of a contiguous inflammation from adjacent nodal involvement </a:t>
            </a:r>
            <a:r>
              <a:rPr lang="en-US" sz="2400" dirty="0"/>
              <a:t> </a:t>
            </a:r>
          </a:p>
        </p:txBody>
      </p:sp>
    </p:spTree>
    <p:extLst>
      <p:ext uri="{BB962C8B-B14F-4D97-AF65-F5344CB8AC3E}">
        <p14:creationId xmlns:p14="http://schemas.microsoft.com/office/powerpoint/2010/main" val="156174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481FFB4-56B7-45CE-8D03-F5460140E83A}"/>
              </a:ext>
            </a:extLst>
          </p:cNvPr>
          <p:cNvPicPr>
            <a:picLocks noGrp="1" noChangeAspect="1"/>
          </p:cNvPicPr>
          <p:nvPr>
            <p:ph idx="1"/>
          </p:nvPr>
        </p:nvPicPr>
        <p:blipFill>
          <a:blip r:embed="rId3"/>
          <a:stretch>
            <a:fillRect/>
          </a:stretch>
        </p:blipFill>
        <p:spPr>
          <a:xfrm>
            <a:off x="1212395" y="643467"/>
            <a:ext cx="4507328" cy="5480034"/>
          </a:xfrm>
          <a:prstGeom prst="rect">
            <a:avLst/>
          </a:prstGeom>
        </p:spPr>
      </p:pic>
      <p:pic>
        <p:nvPicPr>
          <p:cNvPr id="5" name="Picture 4">
            <a:extLst>
              <a:ext uri="{FF2B5EF4-FFF2-40B4-BE49-F238E27FC236}">
                <a16:creationId xmlns:a16="http://schemas.microsoft.com/office/drawing/2014/main" id="{3ED656BB-492E-45C9-90AE-32F1F3D09941}"/>
              </a:ext>
            </a:extLst>
          </p:cNvPr>
          <p:cNvPicPr>
            <a:picLocks noChangeAspect="1"/>
          </p:cNvPicPr>
          <p:nvPr/>
        </p:nvPicPr>
        <p:blipFill>
          <a:blip r:embed="rId4"/>
          <a:stretch>
            <a:fillRect/>
          </a:stretch>
        </p:blipFill>
        <p:spPr>
          <a:xfrm>
            <a:off x="6472278" y="643467"/>
            <a:ext cx="5269007" cy="5474294"/>
          </a:xfrm>
          <a:prstGeom prst="rect">
            <a:avLst/>
          </a:prstGeom>
        </p:spPr>
      </p:pic>
      <p:sp>
        <p:nvSpPr>
          <p:cNvPr id="16" name="Rectangle 15">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732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B42DA-EA8D-4BEE-984E-DE9E3306AA86}"/>
              </a:ext>
            </a:extLst>
          </p:cNvPr>
          <p:cNvSpPr>
            <a:spLocks noGrp="1"/>
          </p:cNvSpPr>
          <p:nvPr>
            <p:ph idx="1"/>
          </p:nvPr>
        </p:nvSpPr>
        <p:spPr/>
        <p:txBody>
          <a:bodyPr/>
          <a:lstStyle/>
          <a:p>
            <a:pPr algn="l"/>
            <a:r>
              <a:rPr lang="en-US" sz="2800" b="1" i="0" dirty="0">
                <a:solidFill>
                  <a:srgbClr val="C00000"/>
                </a:solidFill>
                <a:effectLst/>
                <a:latin typeface="Open Sans" panose="020B0606030504020204" pitchFamily="34" charset="0"/>
              </a:rPr>
              <a:t>Broncholith</a:t>
            </a:r>
            <a:endParaRPr lang="en-US" b="1" i="0" dirty="0">
              <a:solidFill>
                <a:srgbClr val="C00000"/>
              </a:solidFill>
              <a:effectLst/>
              <a:latin typeface="Open Sans" panose="020B0606030504020204" pitchFamily="34" charset="0"/>
            </a:endParaRPr>
          </a:p>
          <a:p>
            <a:pPr algn="l"/>
            <a:r>
              <a:rPr lang="en-US" sz="2800" b="0" i="0" dirty="0">
                <a:solidFill>
                  <a:schemeClr val="tx1">
                    <a:lumMod val="85000"/>
                    <a:lumOff val="15000"/>
                  </a:schemeClr>
                </a:solidFill>
                <a:effectLst/>
                <a:latin typeface="Open Sans" panose="020B0606030504020204" pitchFamily="34" charset="0"/>
              </a:rPr>
              <a:t>A </a:t>
            </a:r>
            <a:r>
              <a:rPr lang="en-US" sz="2800" dirty="0">
                <a:solidFill>
                  <a:schemeClr val="tx1">
                    <a:lumMod val="85000"/>
                    <a:lumOff val="15000"/>
                  </a:schemeClr>
                </a:solidFill>
                <a:latin typeface="Open Sans" panose="020B0606030504020204" pitchFamily="34" charset="0"/>
              </a:rPr>
              <a:t>broncholith</a:t>
            </a:r>
            <a:r>
              <a:rPr lang="en-US" sz="2800" b="0" i="0" dirty="0">
                <a:solidFill>
                  <a:schemeClr val="tx1">
                    <a:lumMod val="85000"/>
                    <a:lumOff val="15000"/>
                  </a:schemeClr>
                </a:solidFill>
                <a:effectLst/>
                <a:latin typeface="Open Sans" panose="020B0606030504020204" pitchFamily="34" charset="0"/>
              </a:rPr>
              <a:t> is a relatively uncommon presentation which is due to erosion of a </a:t>
            </a:r>
            <a:r>
              <a:rPr lang="en-US" sz="2800" dirty="0">
                <a:solidFill>
                  <a:schemeClr val="tx1">
                    <a:lumMod val="85000"/>
                    <a:lumOff val="15000"/>
                  </a:schemeClr>
                </a:solidFill>
                <a:latin typeface="Open Sans" panose="020B0606030504020204" pitchFamily="34" charset="0"/>
              </a:rPr>
              <a:t>calcified lymph node</a:t>
            </a:r>
            <a:r>
              <a:rPr lang="en-US" sz="2800" b="0" i="0" dirty="0">
                <a:solidFill>
                  <a:schemeClr val="tx1">
                    <a:lumMod val="85000"/>
                    <a:lumOff val="15000"/>
                  </a:schemeClr>
                </a:solidFill>
                <a:effectLst/>
                <a:latin typeface="Open Sans" panose="020B0606030504020204" pitchFamily="34" charset="0"/>
              </a:rPr>
              <a:t> into a bronchus, resulting in calcified material entering the lumen. Rarely this material can be coughed up (known as </a:t>
            </a:r>
            <a:r>
              <a:rPr lang="en-US" sz="2800" dirty="0" err="1">
                <a:solidFill>
                  <a:schemeClr val="tx1">
                    <a:lumMod val="85000"/>
                    <a:lumOff val="15000"/>
                  </a:schemeClr>
                </a:solidFill>
                <a:latin typeface="Open Sans" panose="020B0606030504020204" pitchFamily="34" charset="0"/>
              </a:rPr>
              <a:t>lithoptysis</a:t>
            </a:r>
            <a:r>
              <a:rPr lang="en-US" sz="2800" b="0" i="0" dirty="0">
                <a:solidFill>
                  <a:schemeClr val="tx1">
                    <a:lumMod val="85000"/>
                    <a:lumOff val="15000"/>
                  </a:schemeClr>
                </a:solidFill>
                <a:effectLst/>
                <a:latin typeface="Open Sans" panose="020B0606030504020204" pitchFamily="34" charset="0"/>
              </a:rPr>
              <a:t>)</a:t>
            </a:r>
          </a:p>
          <a:p>
            <a:endParaRPr lang="en-US" dirty="0"/>
          </a:p>
        </p:txBody>
      </p:sp>
    </p:spTree>
    <p:extLst>
      <p:ext uri="{BB962C8B-B14F-4D97-AF65-F5344CB8AC3E}">
        <p14:creationId xmlns:p14="http://schemas.microsoft.com/office/powerpoint/2010/main" val="424326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CF568-BC39-4DC4-9441-4D41D9D7C62F}"/>
              </a:ext>
            </a:extLst>
          </p:cNvPr>
          <p:cNvSpPr>
            <a:spLocks noGrp="1"/>
          </p:cNvSpPr>
          <p:nvPr>
            <p:ph type="title"/>
          </p:nvPr>
        </p:nvSpPr>
        <p:spPr>
          <a:xfrm>
            <a:off x="7859485" y="634946"/>
            <a:ext cx="3690257" cy="1450757"/>
          </a:xfrm>
        </p:spPr>
        <p:txBody>
          <a:bodyPr>
            <a:normAutofit/>
          </a:bodyPr>
          <a:lstStyle/>
          <a:p>
            <a:r>
              <a:rPr lang="en-US" dirty="0"/>
              <a:t>Miliary T.B</a:t>
            </a:r>
          </a:p>
        </p:txBody>
      </p:sp>
      <p:pic>
        <p:nvPicPr>
          <p:cNvPr id="4" name="Picture 3">
            <a:extLst>
              <a:ext uri="{FF2B5EF4-FFF2-40B4-BE49-F238E27FC236}">
                <a16:creationId xmlns:a16="http://schemas.microsoft.com/office/drawing/2014/main" id="{27DBC711-5245-4934-8734-5EFFD0C48B33}"/>
              </a:ext>
            </a:extLst>
          </p:cNvPr>
          <p:cNvPicPr>
            <a:picLocks noChangeAspect="1"/>
          </p:cNvPicPr>
          <p:nvPr/>
        </p:nvPicPr>
        <p:blipFill rotWithShape="1">
          <a:blip r:embed="rId3"/>
          <a:srcRect l="4057" r="5145" b="19149"/>
          <a:stretch/>
        </p:blipFill>
        <p:spPr>
          <a:xfrm>
            <a:off x="733697" y="820171"/>
            <a:ext cx="5595899" cy="5217658"/>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9FABDF-AB11-48C5-9989-9E6F678C30E2}"/>
              </a:ext>
            </a:extLst>
          </p:cNvPr>
          <p:cNvSpPr>
            <a:spLocks noGrp="1"/>
          </p:cNvSpPr>
          <p:nvPr>
            <p:ph idx="1"/>
          </p:nvPr>
        </p:nvSpPr>
        <p:spPr>
          <a:xfrm>
            <a:off x="7130374" y="2198914"/>
            <a:ext cx="4941651" cy="4024140"/>
          </a:xfrm>
        </p:spPr>
        <p:txBody>
          <a:bodyPr>
            <a:normAutofit lnSpcReduction="10000"/>
          </a:bodyPr>
          <a:lstStyle/>
          <a:p>
            <a:r>
              <a:rPr lang="en-US" sz="2800" b="0" i="0" u="none" strike="noStrike" baseline="0" dirty="0">
                <a:latin typeface="Palatino-Roman"/>
              </a:rPr>
              <a:t>Miliary TB occurs due to </a:t>
            </a:r>
            <a:r>
              <a:rPr lang="en-US" sz="2800" b="0" i="0" u="none" strike="noStrike" baseline="0" dirty="0" err="1">
                <a:latin typeface="Palatino-Roman"/>
              </a:rPr>
              <a:t>haematogenous</a:t>
            </a:r>
            <a:r>
              <a:rPr lang="en-US" sz="2800" dirty="0">
                <a:latin typeface="Palatino-Roman"/>
              </a:rPr>
              <a:t> </a:t>
            </a:r>
            <a:r>
              <a:rPr lang="en-US" sz="2800" b="0" i="0" u="none" strike="noStrike" baseline="0" dirty="0">
                <a:latin typeface="Palatino-Roman"/>
              </a:rPr>
              <a:t>dissemination, which may occur at any time following primary infection.</a:t>
            </a:r>
          </a:p>
          <a:p>
            <a:r>
              <a:rPr lang="en-US" sz="2800" b="0" i="0" u="none" strike="noStrike" baseline="0" dirty="0">
                <a:latin typeface="Palatino-Roman"/>
              </a:rPr>
              <a:t>On CXR, miliary TB appears as tiny densities of approximately 2 mm diameter spread evenly through both lungs.</a:t>
            </a:r>
            <a:endParaRPr lang="en-US" sz="2800" dirty="0"/>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789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E54A-D04F-4840-BF56-431DCDA2497D}"/>
              </a:ext>
            </a:extLst>
          </p:cNvPr>
          <p:cNvSpPr>
            <a:spLocks noGrp="1"/>
          </p:cNvSpPr>
          <p:nvPr>
            <p:ph type="title"/>
          </p:nvPr>
        </p:nvSpPr>
        <p:spPr/>
        <p:txBody>
          <a:bodyPr/>
          <a:lstStyle/>
          <a:p>
            <a:r>
              <a:rPr lang="en-US" sz="4800" b="0" i="0" u="none" strike="noStrike" baseline="0" dirty="0">
                <a:latin typeface="Futura"/>
              </a:rPr>
              <a:t>Pleural disorders</a:t>
            </a:r>
            <a:endParaRPr lang="en-US" dirty="0"/>
          </a:p>
        </p:txBody>
      </p:sp>
      <p:sp>
        <p:nvSpPr>
          <p:cNvPr id="3" name="Content Placeholder 2">
            <a:extLst>
              <a:ext uri="{FF2B5EF4-FFF2-40B4-BE49-F238E27FC236}">
                <a16:creationId xmlns:a16="http://schemas.microsoft.com/office/drawing/2014/main" id="{F56A8BE0-C4D3-47EC-87A7-59BA226902DD}"/>
              </a:ext>
            </a:extLst>
          </p:cNvPr>
          <p:cNvSpPr>
            <a:spLocks noGrp="1"/>
          </p:cNvSpPr>
          <p:nvPr>
            <p:ph idx="1"/>
          </p:nvPr>
        </p:nvSpPr>
        <p:spPr/>
        <p:txBody>
          <a:bodyPr>
            <a:normAutofit/>
          </a:bodyPr>
          <a:lstStyle/>
          <a:p>
            <a:pPr algn="l"/>
            <a:r>
              <a:rPr lang="en-US" sz="2800" b="0" i="0" u="none" strike="noStrike" baseline="0" dirty="0">
                <a:latin typeface="Palatino-Roman"/>
              </a:rPr>
              <a:t>Include: </a:t>
            </a:r>
          </a:p>
          <a:p>
            <a:pPr algn="l">
              <a:buFont typeface="Wingdings" panose="05000000000000000000" pitchFamily="2" charset="2"/>
              <a:buChar char="Ø"/>
            </a:pPr>
            <a:r>
              <a:rPr lang="en-US" sz="2800" b="0" i="0" u="none" strike="noStrike" baseline="0" dirty="0">
                <a:latin typeface="Palatino-Roman"/>
              </a:rPr>
              <a:t>accumulation of fluid in the pleural spaces (pleural effusion).</a:t>
            </a:r>
          </a:p>
          <a:p>
            <a:pPr algn="l">
              <a:buFont typeface="Wingdings" panose="05000000000000000000" pitchFamily="2" charset="2"/>
              <a:buChar char="Ø"/>
            </a:pPr>
            <a:r>
              <a:rPr lang="en-US" sz="2800" b="0" i="0" u="none" strike="noStrike" baseline="0" dirty="0">
                <a:latin typeface="Palatino-Roman"/>
              </a:rPr>
              <a:t>air leaks (pneumothorax and pneumomediastinum).</a:t>
            </a:r>
          </a:p>
          <a:p>
            <a:pPr algn="l">
              <a:buFont typeface="Wingdings" panose="05000000000000000000" pitchFamily="2" charset="2"/>
              <a:buChar char="Ø"/>
            </a:pPr>
            <a:r>
              <a:rPr lang="en-US" sz="2800" b="0" i="0" u="none" strike="noStrike" baseline="0" dirty="0">
                <a:latin typeface="Palatino-Roman"/>
              </a:rPr>
              <a:t>pleural soft tissue thickening and plaque formation.</a:t>
            </a:r>
            <a:endParaRPr lang="en-US" sz="3200" dirty="0"/>
          </a:p>
        </p:txBody>
      </p:sp>
    </p:spTree>
    <p:extLst>
      <p:ext uri="{BB962C8B-B14F-4D97-AF65-F5344CB8AC3E}">
        <p14:creationId xmlns:p14="http://schemas.microsoft.com/office/powerpoint/2010/main" val="2540274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1B5E-1D22-47B1-B69C-6FA61983D614}"/>
              </a:ext>
            </a:extLst>
          </p:cNvPr>
          <p:cNvSpPr>
            <a:spLocks noGrp="1"/>
          </p:cNvSpPr>
          <p:nvPr>
            <p:ph type="title"/>
          </p:nvPr>
        </p:nvSpPr>
        <p:spPr/>
        <p:txBody>
          <a:bodyPr/>
          <a:lstStyle/>
          <a:p>
            <a:r>
              <a:rPr lang="en-US" dirty="0"/>
              <a:t>Emphysema </a:t>
            </a:r>
          </a:p>
        </p:txBody>
      </p:sp>
      <p:sp>
        <p:nvSpPr>
          <p:cNvPr id="3" name="Content Placeholder 2">
            <a:extLst>
              <a:ext uri="{FF2B5EF4-FFF2-40B4-BE49-F238E27FC236}">
                <a16:creationId xmlns:a16="http://schemas.microsoft.com/office/drawing/2014/main" id="{9279FC7A-7E43-46EA-8EC5-F14AD4B3A93A}"/>
              </a:ext>
            </a:extLst>
          </p:cNvPr>
          <p:cNvSpPr>
            <a:spLocks noGrp="1"/>
          </p:cNvSpPr>
          <p:nvPr>
            <p:ph idx="1"/>
          </p:nvPr>
        </p:nvSpPr>
        <p:spPr>
          <a:xfrm>
            <a:off x="1097280" y="1845734"/>
            <a:ext cx="10667372" cy="4507932"/>
          </a:xfrm>
        </p:spPr>
        <p:txBody>
          <a:bodyPr>
            <a:normAutofit lnSpcReduction="10000"/>
          </a:bodyPr>
          <a:lstStyle/>
          <a:p>
            <a:pPr algn="l">
              <a:buFont typeface="Wingdings" panose="05000000000000000000" pitchFamily="2" charset="2"/>
              <a:buChar char="q"/>
            </a:pPr>
            <a:r>
              <a:rPr lang="en-US" sz="2800" b="0" i="0" u="none" strike="noStrike" baseline="0" dirty="0">
                <a:latin typeface="Palatino-Roman"/>
              </a:rPr>
              <a:t> Refers to enlarged airspaces secondary to destruction of the alveolar walls. </a:t>
            </a:r>
          </a:p>
          <a:p>
            <a:pPr algn="l">
              <a:buFont typeface="Wingdings" panose="05000000000000000000" pitchFamily="2" charset="2"/>
              <a:buChar char="q"/>
            </a:pPr>
            <a:r>
              <a:rPr lang="en-US" sz="2800" b="0" i="0" u="none" strike="noStrike" baseline="0" dirty="0">
                <a:latin typeface="Palatino-Roman"/>
              </a:rPr>
              <a:t> Centrilobular</a:t>
            </a:r>
            <a:r>
              <a:rPr lang="en-US" sz="2800" dirty="0">
                <a:latin typeface="Palatino-Roman"/>
              </a:rPr>
              <a:t> </a:t>
            </a:r>
            <a:r>
              <a:rPr lang="en-US" sz="2800" b="0" i="0" u="none" strike="noStrike" baseline="0" dirty="0">
                <a:latin typeface="Palatino-Roman"/>
              </a:rPr>
              <a:t>emphysema is the most common form; it occurs in smokers and predominantly affects the upper lobes. </a:t>
            </a:r>
          </a:p>
          <a:p>
            <a:pPr algn="l">
              <a:buFont typeface="Wingdings" panose="05000000000000000000" pitchFamily="2" charset="2"/>
              <a:buChar char="q"/>
            </a:pPr>
            <a:r>
              <a:rPr lang="en-US" sz="2800" b="0" i="0" u="none" strike="noStrike" baseline="0" dirty="0">
                <a:latin typeface="Palatino-Roman"/>
              </a:rPr>
              <a:t> </a:t>
            </a:r>
            <a:r>
              <a:rPr lang="en-US" sz="2800" b="0" i="0" u="none" strike="noStrike" baseline="0" dirty="0" err="1">
                <a:latin typeface="Palatino-Roman"/>
              </a:rPr>
              <a:t>Panlobular</a:t>
            </a:r>
            <a:r>
              <a:rPr lang="en-US" sz="2800" b="0" i="0" u="none" strike="noStrike" baseline="0" dirty="0">
                <a:latin typeface="Palatino-Roman"/>
              </a:rPr>
              <a:t> emphysema is seen in association with alpha-1 antitrypsin deficiency; it tends to predominantly affect the lower lobes.</a:t>
            </a:r>
          </a:p>
          <a:p>
            <a:pPr algn="l">
              <a:buFont typeface="Wingdings" panose="05000000000000000000" pitchFamily="2" charset="2"/>
              <a:buChar char="q"/>
            </a:pPr>
            <a:r>
              <a:rPr lang="en-US" sz="2800" b="0" i="0" u="none" strike="noStrike" baseline="0" dirty="0">
                <a:latin typeface="Palatino-Roman"/>
              </a:rPr>
              <a:t> High resolution CT of the lungs (HRCT) may be used to assess accurately the severity and distribution of emphysema, quantitate the percentage of residual healthy lung, and identify associated findings such as bronchogenic carcinoma.</a:t>
            </a:r>
            <a:endParaRPr lang="en-US" sz="3200" dirty="0"/>
          </a:p>
        </p:txBody>
      </p:sp>
    </p:spTree>
    <p:extLst>
      <p:ext uri="{BB962C8B-B14F-4D97-AF65-F5344CB8AC3E}">
        <p14:creationId xmlns:p14="http://schemas.microsoft.com/office/powerpoint/2010/main" val="125759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85E0-79BC-495F-AB03-33D242702883}"/>
              </a:ext>
            </a:extLst>
          </p:cNvPr>
          <p:cNvSpPr>
            <a:spLocks noGrp="1"/>
          </p:cNvSpPr>
          <p:nvPr>
            <p:ph type="title"/>
          </p:nvPr>
        </p:nvSpPr>
        <p:spPr/>
        <p:txBody>
          <a:bodyPr>
            <a:normAutofit/>
          </a:bodyPr>
          <a:lstStyle/>
          <a:p>
            <a:r>
              <a:rPr lang="en-US" sz="4000" b="0" i="0" u="none" strike="noStrike" baseline="0" dirty="0">
                <a:solidFill>
                  <a:srgbClr val="000000"/>
                </a:solidFill>
                <a:latin typeface="Palatino-Roman"/>
              </a:rPr>
              <a:t>CXR signs of emphysema</a:t>
            </a:r>
            <a:endParaRPr lang="en-US" sz="4000" dirty="0"/>
          </a:p>
        </p:txBody>
      </p:sp>
      <p:sp>
        <p:nvSpPr>
          <p:cNvPr id="3" name="Content Placeholder 2">
            <a:extLst>
              <a:ext uri="{FF2B5EF4-FFF2-40B4-BE49-F238E27FC236}">
                <a16:creationId xmlns:a16="http://schemas.microsoft.com/office/drawing/2014/main" id="{1BA38E90-B3C8-43CF-BC9B-97704FA9B3FA}"/>
              </a:ext>
            </a:extLst>
          </p:cNvPr>
          <p:cNvSpPr>
            <a:spLocks noGrp="1"/>
          </p:cNvSpPr>
          <p:nvPr>
            <p:ph idx="1"/>
          </p:nvPr>
        </p:nvSpPr>
        <p:spPr>
          <a:xfrm>
            <a:off x="556181" y="1845734"/>
            <a:ext cx="11491275" cy="4432518"/>
          </a:xfrm>
        </p:spPr>
        <p:txBody>
          <a:bodyPr>
            <a:normAutofit/>
          </a:bodyPr>
          <a:lstStyle/>
          <a:p>
            <a:pPr algn="l"/>
            <a:r>
              <a:rPr lang="en-US" b="0" i="0" u="none" strike="noStrike" baseline="0" dirty="0">
                <a:solidFill>
                  <a:srgbClr val="000000"/>
                </a:solidFill>
                <a:latin typeface="Palatino-Roman"/>
              </a:rPr>
              <a:t>• Overexpanded lungs: </a:t>
            </a:r>
            <a:r>
              <a:rPr lang="en-US" b="0" i="0" u="none" strike="noStrike" baseline="0" dirty="0">
                <a:solidFill>
                  <a:srgbClr val="949699"/>
                </a:solidFill>
                <a:latin typeface="Palatino-Roman"/>
              </a:rPr>
              <a:t>• </a:t>
            </a:r>
            <a:r>
              <a:rPr lang="en-US" b="0" i="0" u="none" strike="noStrike" baseline="0" dirty="0">
                <a:solidFill>
                  <a:srgbClr val="000000"/>
                </a:solidFill>
                <a:latin typeface="Palatino-Roman"/>
              </a:rPr>
              <a:t>Flattening of the diaphragms, best seen on lateral CXR</a:t>
            </a:r>
          </a:p>
          <a:p>
            <a:pPr algn="l"/>
            <a:r>
              <a:rPr lang="en-US" b="0" i="0" u="none" strike="noStrike" baseline="0" dirty="0">
                <a:solidFill>
                  <a:srgbClr val="949699"/>
                </a:solidFill>
                <a:latin typeface="Palatino-Roman"/>
              </a:rPr>
              <a:t>                                           • </a:t>
            </a:r>
            <a:r>
              <a:rPr lang="en-US" b="0" i="0" u="none" strike="noStrike" baseline="0" dirty="0">
                <a:solidFill>
                  <a:srgbClr val="000000"/>
                </a:solidFill>
                <a:latin typeface="Palatino-Roman"/>
              </a:rPr>
              <a:t>Diaphragms lie below anterior end of sixth rib on frontal view</a:t>
            </a:r>
          </a:p>
          <a:p>
            <a:pPr algn="l"/>
            <a:r>
              <a:rPr lang="en-US" b="0" i="0" u="none" strike="noStrike" baseline="0" dirty="0">
                <a:solidFill>
                  <a:srgbClr val="949699"/>
                </a:solidFill>
                <a:latin typeface="Palatino-Roman"/>
              </a:rPr>
              <a:t>                                           • </a:t>
            </a:r>
            <a:r>
              <a:rPr lang="en-US" b="0" i="0" u="none" strike="noStrike" baseline="0" dirty="0">
                <a:solidFill>
                  <a:srgbClr val="000000"/>
                </a:solidFill>
                <a:latin typeface="Palatino-Roman"/>
              </a:rPr>
              <a:t>Increased retrosternal airspace on lateral film</a:t>
            </a:r>
          </a:p>
          <a:p>
            <a:pPr algn="l"/>
            <a:r>
              <a:rPr lang="en-US" b="0" i="0" u="none" strike="noStrike" baseline="0" dirty="0">
                <a:solidFill>
                  <a:srgbClr val="000000"/>
                </a:solidFill>
                <a:latin typeface="Palatino-Roman"/>
              </a:rPr>
              <a:t>• Decreased vascular markings in lung fields</a:t>
            </a:r>
          </a:p>
          <a:p>
            <a:pPr algn="l"/>
            <a:r>
              <a:rPr lang="en-US" b="0" i="0" u="none" strike="noStrike" baseline="0" dirty="0">
                <a:solidFill>
                  <a:srgbClr val="000000"/>
                </a:solidFill>
                <a:latin typeface="Palatino-Roman"/>
              </a:rPr>
              <a:t>• Increased AP diameter of the chest, with in some cases kyphosis and anterior bowing of the</a:t>
            </a:r>
          </a:p>
          <a:p>
            <a:pPr algn="l"/>
            <a:r>
              <a:rPr lang="en-US" b="0" i="0" u="none" strike="noStrike" baseline="0" dirty="0">
                <a:solidFill>
                  <a:srgbClr val="000000"/>
                </a:solidFill>
                <a:latin typeface="Palatino-Roman"/>
              </a:rPr>
              <a:t>sternum</a:t>
            </a:r>
          </a:p>
          <a:p>
            <a:pPr algn="l"/>
            <a:r>
              <a:rPr lang="en-US" b="0" i="0" u="none" strike="noStrike" baseline="0" dirty="0">
                <a:solidFill>
                  <a:srgbClr val="000000"/>
                </a:solidFill>
                <a:latin typeface="Palatino-Roman"/>
              </a:rPr>
              <a:t>• Bulla formation: bullae are seen as thin-walled air-containing cavities</a:t>
            </a:r>
          </a:p>
          <a:p>
            <a:pPr algn="l"/>
            <a:r>
              <a:rPr lang="en-US" b="0" i="0" u="none" strike="noStrike" baseline="0" dirty="0">
                <a:solidFill>
                  <a:srgbClr val="000000"/>
                </a:solidFill>
                <a:latin typeface="Palatino-Roman"/>
              </a:rPr>
              <a:t>• Pulmonary arterial hypertension: prominent main pulmonary arteries.</a:t>
            </a:r>
            <a:endParaRPr lang="en-US" sz="2400" dirty="0"/>
          </a:p>
        </p:txBody>
      </p:sp>
    </p:spTree>
    <p:extLst>
      <p:ext uri="{BB962C8B-B14F-4D97-AF65-F5344CB8AC3E}">
        <p14:creationId xmlns:p14="http://schemas.microsoft.com/office/powerpoint/2010/main" val="2886512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D3AE948-0240-4458-8227-C4C44F43E49B}"/>
              </a:ext>
            </a:extLst>
          </p:cNvPr>
          <p:cNvPicPr>
            <a:picLocks noChangeAspect="1"/>
          </p:cNvPicPr>
          <p:nvPr/>
        </p:nvPicPr>
        <p:blipFill>
          <a:blip r:embed="rId2"/>
          <a:stretch>
            <a:fillRect/>
          </a:stretch>
        </p:blipFill>
        <p:spPr>
          <a:xfrm>
            <a:off x="1442247" y="643467"/>
            <a:ext cx="4055155" cy="5543819"/>
          </a:xfrm>
          <a:prstGeom prst="rect">
            <a:avLst/>
          </a:prstGeom>
        </p:spPr>
      </p:pic>
      <p:pic>
        <p:nvPicPr>
          <p:cNvPr id="3" name="Picture 2">
            <a:extLst>
              <a:ext uri="{FF2B5EF4-FFF2-40B4-BE49-F238E27FC236}">
                <a16:creationId xmlns:a16="http://schemas.microsoft.com/office/drawing/2014/main" id="{3B244EB6-FC66-439B-BC3F-196F7682CA09}"/>
              </a:ext>
            </a:extLst>
          </p:cNvPr>
          <p:cNvPicPr>
            <a:picLocks noChangeAspect="1"/>
          </p:cNvPicPr>
          <p:nvPr/>
        </p:nvPicPr>
        <p:blipFill>
          <a:blip r:embed="rId3"/>
          <a:stretch>
            <a:fillRect/>
          </a:stretch>
        </p:blipFill>
        <p:spPr>
          <a:xfrm>
            <a:off x="6274340" y="643468"/>
            <a:ext cx="4836460" cy="5530818"/>
          </a:xfrm>
          <a:prstGeom prst="rect">
            <a:avLst/>
          </a:prstGeom>
        </p:spPr>
      </p:pic>
      <p:sp>
        <p:nvSpPr>
          <p:cNvPr id="12" name="Rectangle 11">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0884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dirty="0">
                <a:solidFill>
                  <a:srgbClr val="FFFFFF"/>
                </a:solidFill>
              </a:rPr>
              <a:t>Bronchiectasis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sz="3200" dirty="0"/>
              <a:t>Refers to permanent dilatation of the airways secondary to chronic inflammation or infection. It is the common pathological response of bronchi to a variety of congenital and acquired conditions.</a:t>
            </a:r>
          </a:p>
          <a:p>
            <a:r>
              <a:rPr lang="en-US" sz="3200" b="1" dirty="0"/>
              <a:t>Etiology </a:t>
            </a:r>
          </a:p>
          <a:p>
            <a:r>
              <a:rPr lang="en-US" sz="3200" dirty="0"/>
              <a:t>1- post-infectious conditions: </a:t>
            </a:r>
          </a:p>
          <a:p>
            <a:pPr lvl="1"/>
            <a:r>
              <a:rPr lang="en-US" sz="2800" dirty="0"/>
              <a:t>tuberculosis</a:t>
            </a:r>
          </a:p>
          <a:p>
            <a:pPr lvl="1"/>
            <a:r>
              <a:rPr lang="en-US" sz="2800" dirty="0"/>
              <a:t>bacterial pneumonia</a:t>
            </a:r>
          </a:p>
          <a:p>
            <a:pPr lvl="1"/>
            <a:r>
              <a:rPr lang="en-US" sz="2800" dirty="0"/>
              <a:t>measles</a:t>
            </a:r>
          </a:p>
        </p:txBody>
      </p:sp>
    </p:spTree>
    <p:extLst>
      <p:ext uri="{BB962C8B-B14F-4D97-AF65-F5344CB8AC3E}">
        <p14:creationId xmlns:p14="http://schemas.microsoft.com/office/powerpoint/2010/main" val="763577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5"/>
            <a:ext cx="7047907" cy="5979731"/>
          </a:xfrm>
        </p:spPr>
        <p:txBody>
          <a:bodyPr anchor="ctr">
            <a:normAutofit/>
          </a:bodyPr>
          <a:lstStyle/>
          <a:p>
            <a:r>
              <a:rPr lang="en-US" sz="3200" dirty="0"/>
              <a:t>2- congenital conditions</a:t>
            </a:r>
          </a:p>
          <a:p>
            <a:pPr lvl="1"/>
            <a:r>
              <a:rPr lang="en-US" sz="2800" dirty="0"/>
              <a:t>cystic fibrosis (up to 50% of cases)</a:t>
            </a:r>
          </a:p>
          <a:p>
            <a:pPr lvl="1"/>
            <a:r>
              <a:rPr lang="en-US" sz="2800" dirty="0"/>
              <a:t>primary ciliary dyskinesia (Kartagener syndrome)</a:t>
            </a:r>
          </a:p>
          <a:p>
            <a:pPr lvl="1"/>
            <a:r>
              <a:rPr lang="en-US" sz="2800" dirty="0"/>
              <a:t>primary immunodeficiencies </a:t>
            </a:r>
          </a:p>
          <a:p>
            <a:pPr lvl="1"/>
            <a:r>
              <a:rPr lang="en-US" sz="2800" dirty="0"/>
              <a:t>alpha-1-antitrypsin deficiency</a:t>
            </a:r>
          </a:p>
          <a:p>
            <a:r>
              <a:rPr lang="en-US" sz="3200" dirty="0"/>
              <a:t>3- other</a:t>
            </a:r>
          </a:p>
          <a:p>
            <a:pPr lvl="1"/>
            <a:r>
              <a:rPr lang="en-US" sz="2800" dirty="0"/>
              <a:t>airway obstruction (foreign body/malignancy)</a:t>
            </a:r>
          </a:p>
          <a:p>
            <a:pPr lvl="1"/>
            <a:r>
              <a:rPr lang="en-US" sz="2800" dirty="0"/>
              <a:t>traction bronchiectasis (pulmonary fibrosis)</a:t>
            </a:r>
          </a:p>
          <a:p>
            <a:pPr lvl="1"/>
            <a:r>
              <a:rPr lang="en-US" sz="2800" dirty="0"/>
              <a:t>associated illnesses - COPD, IBD, rheumatoid arthritis, SLE</a:t>
            </a:r>
          </a:p>
          <a:p>
            <a:r>
              <a:rPr lang="en-US" sz="3200" dirty="0"/>
              <a:t>4- idiopathic</a:t>
            </a:r>
          </a:p>
        </p:txBody>
      </p:sp>
    </p:spTree>
    <p:extLst>
      <p:ext uri="{BB962C8B-B14F-4D97-AF65-F5344CB8AC3E}">
        <p14:creationId xmlns:p14="http://schemas.microsoft.com/office/powerpoint/2010/main" val="1496061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Imaging investigations </a:t>
            </a:r>
          </a:p>
        </p:txBody>
      </p:sp>
      <p:sp>
        <p:nvSpPr>
          <p:cNvPr id="3" name="Content Placeholder 2"/>
          <p:cNvSpPr>
            <a:spLocks noGrp="1"/>
          </p:cNvSpPr>
          <p:nvPr>
            <p:ph idx="1"/>
          </p:nvPr>
        </p:nvSpPr>
        <p:spPr>
          <a:xfrm>
            <a:off x="1097280" y="1845734"/>
            <a:ext cx="5928360" cy="4023360"/>
          </a:xfrm>
        </p:spPr>
        <p:txBody>
          <a:bodyPr>
            <a:noAutofit/>
          </a:bodyPr>
          <a:lstStyle/>
          <a:p>
            <a:r>
              <a:rPr lang="en-US" sz="2800" b="1" u="sng" dirty="0"/>
              <a:t>1- chest x-ray:</a:t>
            </a:r>
          </a:p>
          <a:p>
            <a:r>
              <a:rPr lang="en-US" sz="2800" dirty="0"/>
              <a:t>usually insufficient in the diagnosis and management of bronchiectasis. </a:t>
            </a:r>
          </a:p>
          <a:p>
            <a:r>
              <a:rPr lang="en-US" sz="2800" dirty="0"/>
              <a:t>May be normal or may show dilated bronchi with thickened walls (tram-track sign). </a:t>
            </a:r>
          </a:p>
          <a:p>
            <a:r>
              <a:rPr lang="en-US" sz="2800" dirty="0"/>
              <a:t>An air-fluid level may be seen in severe cystic bronchiectasis</a:t>
            </a:r>
          </a:p>
          <a:p>
            <a:br>
              <a:rPr lang="en-US" sz="2800" dirty="0"/>
            </a:br>
            <a:endParaRPr lang="en-US" sz="2800" dirty="0"/>
          </a:p>
        </p:txBody>
      </p:sp>
      <p:pic>
        <p:nvPicPr>
          <p:cNvPr id="4" name="Picture 3"/>
          <p:cNvPicPr>
            <a:picLocks noChangeAspect="1"/>
          </p:cNvPicPr>
          <p:nvPr/>
        </p:nvPicPr>
        <p:blipFill>
          <a:blip r:embed="rId3"/>
          <a:stretch>
            <a:fillRect/>
          </a:stretch>
        </p:blipFill>
        <p:spPr>
          <a:xfrm>
            <a:off x="7709193" y="1845734"/>
            <a:ext cx="3906544" cy="4221480"/>
          </a:xfrm>
          <a:prstGeom prst="rect">
            <a:avLst/>
          </a:prstGeom>
        </p:spPr>
      </p:pic>
    </p:spTree>
    <p:extLst>
      <p:ext uri="{BB962C8B-B14F-4D97-AF65-F5344CB8AC3E}">
        <p14:creationId xmlns:p14="http://schemas.microsoft.com/office/powerpoint/2010/main" val="2240234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165080" cy="4023360"/>
          </a:xfrm>
        </p:spPr>
        <p:txBody>
          <a:bodyPr>
            <a:normAutofit/>
          </a:bodyPr>
          <a:lstStyle/>
          <a:p>
            <a:r>
              <a:rPr lang="en-US" sz="2800" b="1" u="sng" dirty="0"/>
              <a:t>2- high-resolution CT: </a:t>
            </a:r>
          </a:p>
          <a:p>
            <a:r>
              <a:rPr lang="en-US" sz="2800" dirty="0"/>
              <a:t>High-resolution CT is the gold standard for diagnosis.</a:t>
            </a:r>
          </a:p>
          <a:p>
            <a:r>
              <a:rPr lang="en-US" sz="2800" dirty="0"/>
              <a:t>Provides a better visualization of the classical airway dilatation and bronchial wall thickening (tram-track) in bronchiectasis.</a:t>
            </a:r>
          </a:p>
          <a:p>
            <a:r>
              <a:rPr lang="en-US" sz="2800" dirty="0"/>
              <a:t>Enlarged airways display a signet-ring sign in cross-section with their accompanying pulmonary artery. </a:t>
            </a:r>
          </a:p>
          <a:p>
            <a:r>
              <a:rPr lang="en-US" sz="2800" dirty="0"/>
              <a:t>Cysts may also be visualized.</a:t>
            </a:r>
          </a:p>
        </p:txBody>
      </p:sp>
    </p:spTree>
    <p:extLst>
      <p:ext uri="{BB962C8B-B14F-4D97-AF65-F5344CB8AC3E}">
        <p14:creationId xmlns:p14="http://schemas.microsoft.com/office/powerpoint/2010/main" val="1650595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2484" y="685173"/>
            <a:ext cx="5187316" cy="5304147"/>
          </a:xfrm>
          <a:prstGeom prst="rect">
            <a:avLst/>
          </a:prstGeom>
        </p:spPr>
      </p:pic>
      <p:pic>
        <p:nvPicPr>
          <p:cNvPr id="3" name="Picture 2"/>
          <p:cNvPicPr>
            <a:picLocks noChangeAspect="1"/>
          </p:cNvPicPr>
          <p:nvPr/>
        </p:nvPicPr>
        <p:blipFill>
          <a:blip r:embed="rId4"/>
          <a:stretch>
            <a:fillRect/>
          </a:stretch>
        </p:blipFill>
        <p:spPr>
          <a:xfrm>
            <a:off x="6346507" y="180424"/>
            <a:ext cx="5220653" cy="5808896"/>
          </a:xfrm>
          <a:prstGeom prst="rect">
            <a:avLst/>
          </a:prstGeom>
        </p:spPr>
      </p:pic>
    </p:spTree>
    <p:extLst>
      <p:ext uri="{BB962C8B-B14F-4D97-AF65-F5344CB8AC3E}">
        <p14:creationId xmlns:p14="http://schemas.microsoft.com/office/powerpoint/2010/main" val="156858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2290" y="335280"/>
            <a:ext cx="7828989" cy="5877877"/>
          </a:xfrm>
          <a:prstGeom prst="rect">
            <a:avLst/>
          </a:prstGeom>
        </p:spPr>
      </p:pic>
    </p:spTree>
    <p:extLst>
      <p:ext uri="{BB962C8B-B14F-4D97-AF65-F5344CB8AC3E}">
        <p14:creationId xmlns:p14="http://schemas.microsoft.com/office/powerpoint/2010/main" val="3752138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7A5AA2-852B-415B-948C-DDF3CC05CBB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Lung cancer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AE299CE-CDE5-4A11-9C39-49AA18B3A112}"/>
              </a:ext>
            </a:extLst>
          </p:cNvPr>
          <p:cNvSpPr>
            <a:spLocks noGrp="1"/>
          </p:cNvSpPr>
          <p:nvPr>
            <p:ph idx="1"/>
          </p:nvPr>
        </p:nvSpPr>
        <p:spPr>
          <a:xfrm>
            <a:off x="4387174" y="605895"/>
            <a:ext cx="7655669" cy="6008913"/>
          </a:xfrm>
        </p:spPr>
        <p:txBody>
          <a:bodyPr anchor="ctr">
            <a:normAutofit/>
          </a:bodyPr>
          <a:lstStyle/>
          <a:p>
            <a:pPr>
              <a:buFont typeface="Wingdings" panose="05000000000000000000" pitchFamily="2" charset="2"/>
              <a:buChar char="Ø"/>
            </a:pPr>
            <a:r>
              <a:rPr lang="en-US" sz="2800" b="0" i="0" u="none" strike="noStrike" baseline="0" dirty="0">
                <a:latin typeface="Palatino-Roman"/>
              </a:rPr>
              <a:t> Is classified into small cell lung cancer (SCLC) and non-small cell lung cancer (NSCLC).</a:t>
            </a:r>
          </a:p>
          <a:p>
            <a:pPr>
              <a:buFont typeface="Wingdings" panose="05000000000000000000" pitchFamily="2" charset="2"/>
              <a:buChar char="Ø"/>
            </a:pPr>
            <a:r>
              <a:rPr lang="en-US" sz="2800" b="0" i="0" u="none" strike="noStrike" baseline="0" dirty="0">
                <a:latin typeface="Palatino-Roman"/>
              </a:rPr>
              <a:t> Most bronchogenic carcinomas are initially diagnosed on CXR. </a:t>
            </a:r>
          </a:p>
          <a:p>
            <a:pPr>
              <a:buFont typeface="Wingdings" panose="05000000000000000000" pitchFamily="2" charset="2"/>
              <a:buChar char="Ø"/>
            </a:pPr>
            <a:r>
              <a:rPr lang="en-US" sz="2800" b="0" i="0" u="none" strike="noStrike" baseline="0" dirty="0">
                <a:latin typeface="Palatino-Roman"/>
              </a:rPr>
              <a:t> CXR may be performed for investigation of a specific symptom, such as </a:t>
            </a:r>
            <a:r>
              <a:rPr lang="en-US" sz="2800" b="0" i="0" u="none" strike="noStrike" baseline="0" dirty="0" err="1">
                <a:latin typeface="Palatino-Roman"/>
              </a:rPr>
              <a:t>haemoptysis</a:t>
            </a:r>
            <a:r>
              <a:rPr lang="en-US" sz="2800" b="0" i="0" u="none" strike="noStrike" baseline="0" dirty="0">
                <a:latin typeface="Palatino-Roman"/>
              </a:rPr>
              <a:t> or weight loss in a smoker. Alternatively, bronchogenic carcinoma may be an incidental finding on a CXR performed for other reasons, such as pre-</a:t>
            </a:r>
            <a:r>
              <a:rPr lang="en-US" sz="2800" b="0" i="0" u="none" strike="noStrike" baseline="0" dirty="0" err="1">
                <a:latin typeface="Palatino-Roman"/>
              </a:rPr>
              <a:t>anaesthetic</a:t>
            </a:r>
            <a:r>
              <a:rPr lang="en-US" sz="2800" b="0" i="0" u="none" strike="noStrike" baseline="0" dirty="0">
                <a:latin typeface="Palatino-Roman"/>
              </a:rPr>
              <a:t> or as part of a routine medical check-up.</a:t>
            </a:r>
          </a:p>
          <a:p>
            <a:pPr>
              <a:buFont typeface="Wingdings" panose="05000000000000000000" pitchFamily="2" charset="2"/>
              <a:buChar char="Ø"/>
            </a:pPr>
            <a:r>
              <a:rPr lang="en-US" sz="2800" b="0" i="0" u="none" strike="noStrike" baseline="0" dirty="0">
                <a:latin typeface="Palatino-Roman"/>
              </a:rPr>
              <a:t> CT is the imaging modality of choice for the staging of bronchogenic carcinoma.</a:t>
            </a:r>
            <a:endParaRPr lang="en-US" sz="2800" dirty="0"/>
          </a:p>
        </p:txBody>
      </p:sp>
    </p:spTree>
    <p:extLst>
      <p:ext uri="{BB962C8B-B14F-4D97-AF65-F5344CB8AC3E}">
        <p14:creationId xmlns:p14="http://schemas.microsoft.com/office/powerpoint/2010/main" val="154301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315EC0-001A-44C7-B8BB-CFD0F47D536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Pleural effusion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Content Placeholder 2">
            <a:extLst>
              <a:ext uri="{FF2B5EF4-FFF2-40B4-BE49-F238E27FC236}">
                <a16:creationId xmlns:a16="http://schemas.microsoft.com/office/drawing/2014/main" id="{F3141938-742C-43C6-A09B-B2196F97D353}"/>
              </a:ext>
            </a:extLst>
          </p:cNvPr>
          <p:cNvSpPr>
            <a:spLocks noGrp="1"/>
          </p:cNvSpPr>
          <p:nvPr>
            <p:ph idx="1"/>
          </p:nvPr>
        </p:nvSpPr>
        <p:spPr>
          <a:xfrm>
            <a:off x="4316361" y="605895"/>
            <a:ext cx="7502013" cy="6139033"/>
          </a:xfrm>
        </p:spPr>
        <p:txBody>
          <a:bodyPr anchor="ctr">
            <a:normAutofit lnSpcReduction="10000"/>
          </a:bodyPr>
          <a:lstStyle/>
          <a:p>
            <a:r>
              <a:rPr lang="en-US" sz="2400" dirty="0">
                <a:latin typeface="Palatino-Roman"/>
              </a:rPr>
              <a:t>R</a:t>
            </a:r>
            <a:r>
              <a:rPr lang="en-US" sz="2400" b="0" i="0" u="none" strike="noStrike" baseline="0" dirty="0">
                <a:latin typeface="Palatino-Roman"/>
              </a:rPr>
              <a:t>efers to accumulation of fluid in the pleural space, between the visceral and parietal pleural layers. </a:t>
            </a:r>
          </a:p>
          <a:p>
            <a:r>
              <a:rPr lang="en-US" sz="2400" b="0" i="0" u="none" strike="noStrike" baseline="0" dirty="0">
                <a:latin typeface="Palatino-Roman"/>
              </a:rPr>
              <a:t>The radiographic appearances of pleural effusion are generally the same regardless of the nature of the fluid, which may include transudate, exudate, blood, pus (empyema) or lymph (chylothorax).</a:t>
            </a:r>
          </a:p>
          <a:p>
            <a:r>
              <a:rPr lang="en-US" sz="2400" b="1" i="0" u="none" strike="noStrike" baseline="0" dirty="0">
                <a:latin typeface="Palatino-Roman"/>
              </a:rPr>
              <a:t>Signs of pleural effusion on erect CXR: </a:t>
            </a:r>
          </a:p>
          <a:p>
            <a:r>
              <a:rPr lang="en-US" sz="2400" b="0" i="0" u="none" strike="noStrike" baseline="0" dirty="0">
                <a:latin typeface="Palatino-Roman"/>
              </a:rPr>
              <a:t>• Homogeneous dense opacity at the base of the lung</a:t>
            </a:r>
          </a:p>
          <a:p>
            <a:r>
              <a:rPr lang="en-US" sz="2400" b="0" i="0" u="none" strike="noStrike" baseline="0" dirty="0">
                <a:latin typeface="Palatino-Roman"/>
              </a:rPr>
              <a:t>• Concave upper surface higher laterally than medially, producing a meniscus</a:t>
            </a:r>
          </a:p>
          <a:p>
            <a:r>
              <a:rPr lang="en-US" sz="2400" b="0" i="0" u="none" strike="noStrike" baseline="0" dirty="0">
                <a:latin typeface="Palatino-Roman"/>
              </a:rPr>
              <a:t>• Small pleural effusions produce blunting of the normal sharp angle between the lateral curve of the diaphragm and the inner chest wall, referred to as blunting of the costophrenic angle</a:t>
            </a:r>
          </a:p>
          <a:p>
            <a:r>
              <a:rPr lang="en-US" sz="2400" b="0" i="0" u="none" strike="noStrike" baseline="0" dirty="0">
                <a:latin typeface="Palatino-Roman"/>
              </a:rPr>
              <a:t>• Large pleural effusions displace the mediastinum towards the contralateral side.</a:t>
            </a:r>
            <a:endParaRPr lang="en-US" sz="2400" dirty="0"/>
          </a:p>
        </p:txBody>
      </p:sp>
    </p:spTree>
    <p:extLst>
      <p:ext uri="{BB962C8B-B14F-4D97-AF65-F5344CB8AC3E}">
        <p14:creationId xmlns:p14="http://schemas.microsoft.com/office/powerpoint/2010/main" val="19670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anim calcmode="lin" valueType="num">
                                      <p:cBhvr additive="base">
                                        <p:cTn id="1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anim calcmode="lin" valueType="num">
                                      <p:cBhvr additive="base">
                                        <p:cTn id="1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 calcmode="lin" valueType="num">
                                      <p:cBhvr additive="base">
                                        <p:cTn id="19"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 calcmode="lin" valueType="num">
                                      <p:cBhvr additive="base">
                                        <p:cTn id="23"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7419-2E8D-4B4C-9534-CF71A8E302F4}"/>
              </a:ext>
            </a:extLst>
          </p:cNvPr>
          <p:cNvSpPr>
            <a:spLocks noGrp="1"/>
          </p:cNvSpPr>
          <p:nvPr>
            <p:ph type="title"/>
          </p:nvPr>
        </p:nvSpPr>
        <p:spPr/>
        <p:txBody>
          <a:bodyPr>
            <a:normAutofit/>
          </a:bodyPr>
          <a:lstStyle/>
          <a:p>
            <a:r>
              <a:rPr lang="en-US" sz="4000" dirty="0"/>
              <a:t>Radiographic appearance</a:t>
            </a:r>
          </a:p>
        </p:txBody>
      </p:sp>
      <p:sp>
        <p:nvSpPr>
          <p:cNvPr id="3" name="Content Placeholder 2">
            <a:extLst>
              <a:ext uri="{FF2B5EF4-FFF2-40B4-BE49-F238E27FC236}">
                <a16:creationId xmlns:a16="http://schemas.microsoft.com/office/drawing/2014/main" id="{8E5A9573-082D-4777-9751-FF8E04800A2B}"/>
              </a:ext>
            </a:extLst>
          </p:cNvPr>
          <p:cNvSpPr>
            <a:spLocks noGrp="1"/>
          </p:cNvSpPr>
          <p:nvPr>
            <p:ph idx="1"/>
          </p:nvPr>
        </p:nvSpPr>
        <p:spPr>
          <a:xfrm>
            <a:off x="1097280" y="1845734"/>
            <a:ext cx="10582530" cy="4460798"/>
          </a:xfrm>
        </p:spPr>
        <p:txBody>
          <a:bodyPr>
            <a:normAutofit/>
          </a:bodyPr>
          <a:lstStyle/>
          <a:p>
            <a:pPr algn="l"/>
            <a:r>
              <a:rPr lang="en-US" sz="2400" b="0" i="0" u="none" strike="noStrike" baseline="0" dirty="0">
                <a:latin typeface="Palatino-Roman"/>
              </a:rPr>
              <a:t>The usual appearance of a bronchogenic carcinoma on CXR is a pulmonary mass</a:t>
            </a:r>
          </a:p>
          <a:p>
            <a:pPr algn="l"/>
            <a:r>
              <a:rPr lang="en-US" sz="2400" b="0" i="0" u="none" strike="noStrike" baseline="0" dirty="0">
                <a:latin typeface="Palatino-Roman"/>
              </a:rPr>
              <a:t>Complications of bronchogenic carcinoma that may produce a more complex appearance on CXR include:</a:t>
            </a:r>
          </a:p>
          <a:p>
            <a:pPr algn="l"/>
            <a:r>
              <a:rPr lang="en-US" sz="2400" b="0" i="0" u="none" strike="noStrike" baseline="0" dirty="0">
                <a:latin typeface="Palatino-Roman"/>
              </a:rPr>
              <a:t>• Segmental/lobar collapse                        • Persistent areas of consolidation</a:t>
            </a:r>
          </a:p>
          <a:p>
            <a:pPr algn="l"/>
            <a:r>
              <a:rPr lang="en-US" sz="2400" b="0" i="0" u="none" strike="noStrike" baseline="0" dirty="0">
                <a:latin typeface="Palatino-Roman"/>
              </a:rPr>
              <a:t>• Hilar lymphadenopathy                          • Mediastinal lymphadenopathy</a:t>
            </a:r>
          </a:p>
          <a:p>
            <a:pPr algn="l"/>
            <a:r>
              <a:rPr lang="en-US" sz="2400" b="0" i="0" u="none" strike="noStrike" baseline="0" dirty="0">
                <a:latin typeface="Palatino-Roman"/>
              </a:rPr>
              <a:t>• Pleural effusion                                         </a:t>
            </a:r>
            <a:r>
              <a:rPr lang="en-US" sz="2400" dirty="0">
                <a:latin typeface="Palatino-Roman"/>
              </a:rPr>
              <a:t>• Metastases: lungs, bones.</a:t>
            </a:r>
            <a:endParaRPr lang="en-US" sz="2800" dirty="0"/>
          </a:p>
          <a:p>
            <a:pPr algn="l"/>
            <a:r>
              <a:rPr lang="en-US" sz="2400" b="0" i="0" u="none" strike="noStrike" baseline="0" dirty="0">
                <a:latin typeface="Palatino-Roman"/>
              </a:rPr>
              <a:t>• Invasion of adjacent structures: mediastinum, chest wall</a:t>
            </a:r>
          </a:p>
        </p:txBody>
      </p:sp>
    </p:spTree>
    <p:extLst>
      <p:ext uri="{BB962C8B-B14F-4D97-AF65-F5344CB8AC3E}">
        <p14:creationId xmlns:p14="http://schemas.microsoft.com/office/powerpoint/2010/main" val="332945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2876E1A-81F9-4FFC-92A1-58BCBBCF5F93}"/>
              </a:ext>
            </a:extLst>
          </p:cNvPr>
          <p:cNvPicPr>
            <a:picLocks noChangeAspect="1"/>
          </p:cNvPicPr>
          <p:nvPr/>
        </p:nvPicPr>
        <p:blipFill>
          <a:blip r:embed="rId3"/>
          <a:stretch>
            <a:fillRect/>
          </a:stretch>
        </p:blipFill>
        <p:spPr>
          <a:xfrm>
            <a:off x="839045" y="643467"/>
            <a:ext cx="4667236" cy="5534978"/>
          </a:xfrm>
          <a:prstGeom prst="rect">
            <a:avLst/>
          </a:prstGeom>
        </p:spPr>
      </p:pic>
      <p:pic>
        <p:nvPicPr>
          <p:cNvPr id="4" name="Picture 3">
            <a:extLst>
              <a:ext uri="{FF2B5EF4-FFF2-40B4-BE49-F238E27FC236}">
                <a16:creationId xmlns:a16="http://schemas.microsoft.com/office/drawing/2014/main" id="{9949D9DA-646B-4FB1-8EAC-00D30A765676}"/>
              </a:ext>
            </a:extLst>
          </p:cNvPr>
          <p:cNvPicPr>
            <a:picLocks noChangeAspect="1"/>
          </p:cNvPicPr>
          <p:nvPr/>
        </p:nvPicPr>
        <p:blipFill>
          <a:blip r:embed="rId4"/>
          <a:stretch>
            <a:fillRect/>
          </a:stretch>
        </p:blipFill>
        <p:spPr>
          <a:xfrm>
            <a:off x="5940356" y="643467"/>
            <a:ext cx="5161366" cy="5534978"/>
          </a:xfrm>
          <a:prstGeom prst="rect">
            <a:avLst/>
          </a:prstGeom>
        </p:spPr>
      </p:pic>
      <p:sp>
        <p:nvSpPr>
          <p:cNvPr id="11" name="Rectangle 10">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6445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BFB5-73FB-449B-B530-EA5B79090912}"/>
              </a:ext>
            </a:extLst>
          </p:cNvPr>
          <p:cNvSpPr>
            <a:spLocks noGrp="1"/>
          </p:cNvSpPr>
          <p:nvPr>
            <p:ph type="title"/>
          </p:nvPr>
        </p:nvSpPr>
        <p:spPr/>
        <p:txBody>
          <a:bodyPr/>
          <a:lstStyle/>
          <a:p>
            <a:r>
              <a:rPr lang="en-US" dirty="0"/>
              <a:t>Any ???</a:t>
            </a:r>
          </a:p>
        </p:txBody>
      </p:sp>
    </p:spTree>
    <p:extLst>
      <p:ext uri="{BB962C8B-B14F-4D97-AF65-F5344CB8AC3E}">
        <p14:creationId xmlns:p14="http://schemas.microsoft.com/office/powerpoint/2010/main" val="294107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neumothorax | Radiology Reference Article | Radiopaedia.org">
            <a:extLst>
              <a:ext uri="{FF2B5EF4-FFF2-40B4-BE49-F238E27FC236}">
                <a16:creationId xmlns:a16="http://schemas.microsoft.com/office/drawing/2014/main" id="{CBB680D1-5269-4FFD-BC30-23DFB385B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63" b="7832"/>
          <a:stretch/>
        </p:blipFill>
        <p:spPr bwMode="auto">
          <a:xfrm>
            <a:off x="3453319" y="472902"/>
            <a:ext cx="5603132" cy="569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50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42A18-F5E4-4F73-855D-C9C3DE26096B}"/>
              </a:ext>
            </a:extLst>
          </p:cNvPr>
          <p:cNvPicPr>
            <a:picLocks noChangeAspect="1"/>
          </p:cNvPicPr>
          <p:nvPr/>
        </p:nvPicPr>
        <p:blipFill>
          <a:blip r:embed="rId2"/>
          <a:stretch>
            <a:fillRect/>
          </a:stretch>
        </p:blipFill>
        <p:spPr>
          <a:xfrm>
            <a:off x="2990056" y="340469"/>
            <a:ext cx="6892594" cy="5841474"/>
          </a:xfrm>
          <a:prstGeom prst="rect">
            <a:avLst/>
          </a:prstGeom>
        </p:spPr>
      </p:pic>
    </p:spTree>
    <p:extLst>
      <p:ext uri="{BB962C8B-B14F-4D97-AF65-F5344CB8AC3E}">
        <p14:creationId xmlns:p14="http://schemas.microsoft.com/office/powerpoint/2010/main" val="1657974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A505F-B680-4442-8A6B-542BF58865E3}"/>
              </a:ext>
            </a:extLst>
          </p:cNvPr>
          <p:cNvPicPr>
            <a:picLocks noChangeAspect="1"/>
          </p:cNvPicPr>
          <p:nvPr/>
        </p:nvPicPr>
        <p:blipFill>
          <a:blip r:embed="rId2"/>
          <a:stretch>
            <a:fillRect/>
          </a:stretch>
        </p:blipFill>
        <p:spPr>
          <a:xfrm>
            <a:off x="2782859" y="252919"/>
            <a:ext cx="6632275" cy="5836596"/>
          </a:xfrm>
          <a:prstGeom prst="rect">
            <a:avLst/>
          </a:prstGeom>
        </p:spPr>
      </p:pic>
    </p:spTree>
    <p:extLst>
      <p:ext uri="{BB962C8B-B14F-4D97-AF65-F5344CB8AC3E}">
        <p14:creationId xmlns:p14="http://schemas.microsoft.com/office/powerpoint/2010/main" val="756087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6E080F-D295-41C9-B84A-2F046A9BD2DF}"/>
              </a:ext>
            </a:extLst>
          </p:cNvPr>
          <p:cNvPicPr>
            <a:picLocks noChangeAspect="1"/>
          </p:cNvPicPr>
          <p:nvPr/>
        </p:nvPicPr>
        <p:blipFill>
          <a:blip r:embed="rId2"/>
          <a:stretch>
            <a:fillRect/>
          </a:stretch>
        </p:blipFill>
        <p:spPr>
          <a:xfrm>
            <a:off x="1876425" y="286002"/>
            <a:ext cx="8439150" cy="6027965"/>
          </a:xfrm>
          <a:prstGeom prst="rect">
            <a:avLst/>
          </a:prstGeom>
        </p:spPr>
      </p:pic>
    </p:spTree>
    <p:extLst>
      <p:ext uri="{BB962C8B-B14F-4D97-AF65-F5344CB8AC3E}">
        <p14:creationId xmlns:p14="http://schemas.microsoft.com/office/powerpoint/2010/main" val="48810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72CB-5C3C-4DCA-92D8-B024B7050F73}"/>
              </a:ext>
            </a:extLst>
          </p:cNvPr>
          <p:cNvSpPr>
            <a:spLocks noGrp="1"/>
          </p:cNvSpPr>
          <p:nvPr>
            <p:ph type="title"/>
          </p:nvPr>
        </p:nvSpPr>
        <p:spPr/>
        <p:txBody>
          <a:bodyPr>
            <a:normAutofit/>
          </a:bodyPr>
          <a:lstStyle/>
          <a:p>
            <a:r>
              <a:rPr lang="en-US" sz="4400"/>
              <a:t>Causes of pleural effusion</a:t>
            </a:r>
            <a:endParaRPr lang="en-US" sz="4400" dirty="0"/>
          </a:p>
        </p:txBody>
      </p:sp>
      <p:sp>
        <p:nvSpPr>
          <p:cNvPr id="3" name="Content Placeholder 2">
            <a:extLst>
              <a:ext uri="{FF2B5EF4-FFF2-40B4-BE49-F238E27FC236}">
                <a16:creationId xmlns:a16="http://schemas.microsoft.com/office/drawing/2014/main" id="{7549CC13-3561-4B2E-B346-F4E4B8362619}"/>
              </a:ext>
            </a:extLst>
          </p:cNvPr>
          <p:cNvSpPr>
            <a:spLocks noGrp="1"/>
          </p:cNvSpPr>
          <p:nvPr>
            <p:ph idx="1"/>
          </p:nvPr>
        </p:nvSpPr>
        <p:spPr>
          <a:xfrm>
            <a:off x="628651" y="1845734"/>
            <a:ext cx="11229974" cy="4497916"/>
          </a:xfrm>
        </p:spPr>
        <p:txBody>
          <a:bodyPr>
            <a:normAutofit fontScale="92500" lnSpcReduction="10000"/>
          </a:bodyPr>
          <a:lstStyle/>
          <a:p>
            <a:pPr marL="0" indent="0" algn="l">
              <a:buNone/>
            </a:pPr>
            <a:r>
              <a:rPr lang="en-US" sz="2400" b="0" i="0" u="none" strike="noStrike" baseline="0" dirty="0">
                <a:solidFill>
                  <a:srgbClr val="000000"/>
                </a:solidFill>
                <a:latin typeface="Palatino-Roman"/>
              </a:rPr>
              <a:t> • Cardiac failure: : </a:t>
            </a:r>
            <a:r>
              <a:rPr lang="en-US" sz="2400" dirty="0">
                <a:solidFill>
                  <a:schemeClr val="tx1"/>
                </a:solidFill>
                <a:latin typeface="Palatino-Roman"/>
              </a:rPr>
              <a:t>b</a:t>
            </a:r>
            <a:r>
              <a:rPr lang="en-US" sz="2400" b="0" i="0" u="none" strike="noStrike" baseline="0" dirty="0">
                <a:solidFill>
                  <a:srgbClr val="000000"/>
                </a:solidFill>
                <a:latin typeface="Palatino-Roman"/>
              </a:rPr>
              <a:t>ilateral pleural effusions, right usually larger than left</a:t>
            </a:r>
          </a:p>
          <a:p>
            <a:pPr algn="l"/>
            <a:r>
              <a:rPr lang="en-US" sz="2400" b="0" i="0" u="none" strike="noStrike" baseline="0" dirty="0">
                <a:solidFill>
                  <a:srgbClr val="000000"/>
                </a:solidFill>
                <a:latin typeface="Palatino-Roman"/>
              </a:rPr>
              <a:t>• Malignancy: </a:t>
            </a:r>
            <a:r>
              <a:rPr lang="en-US" sz="2400" b="0" i="0" u="none" strike="noStrike" baseline="0" dirty="0">
                <a:solidFill>
                  <a:srgbClr val="949699"/>
                </a:solidFill>
                <a:latin typeface="Palatino-Roman"/>
              </a:rPr>
              <a:t> </a:t>
            </a:r>
            <a:r>
              <a:rPr lang="en-US" sz="2400" dirty="0">
                <a:solidFill>
                  <a:srgbClr val="000000"/>
                </a:solidFill>
                <a:latin typeface="Palatino-Roman"/>
              </a:rPr>
              <a:t>br</a:t>
            </a:r>
            <a:r>
              <a:rPr lang="en-US" sz="2400" b="0" i="0" u="none" strike="noStrike" baseline="0" dirty="0">
                <a:solidFill>
                  <a:srgbClr val="000000"/>
                </a:solidFill>
                <a:latin typeface="Palatino-Roman"/>
              </a:rPr>
              <a:t>onchogenic carcinoma, metastatic, mesothelioma</a:t>
            </a:r>
          </a:p>
          <a:p>
            <a:pPr algn="l"/>
            <a:r>
              <a:rPr lang="en-US" sz="2400" b="0" i="0" u="none" strike="noStrike" baseline="0" dirty="0">
                <a:solidFill>
                  <a:srgbClr val="000000"/>
                </a:solidFill>
                <a:latin typeface="Palatino-Roman"/>
              </a:rPr>
              <a:t>• Infection: bacterial pneumonia, TB, mycoplasma, empyema, subphrenic abscess</a:t>
            </a:r>
          </a:p>
          <a:p>
            <a:pPr algn="l"/>
            <a:r>
              <a:rPr lang="en-US" sz="2400" b="0" i="0" u="none" strike="noStrike" baseline="0" dirty="0">
                <a:solidFill>
                  <a:srgbClr val="000000"/>
                </a:solidFill>
                <a:latin typeface="Palatino-Roman"/>
              </a:rPr>
              <a:t>• Pulmonary embolus with infarct</a:t>
            </a:r>
          </a:p>
          <a:p>
            <a:pPr algn="l"/>
            <a:r>
              <a:rPr lang="en-US" sz="2400" b="0" i="0" u="none" strike="noStrike" baseline="0" dirty="0">
                <a:solidFill>
                  <a:srgbClr val="000000"/>
                </a:solidFill>
                <a:latin typeface="Palatino-Roman"/>
              </a:rPr>
              <a:t>• Pancreatitis: effusion is usually left-sided</a:t>
            </a:r>
          </a:p>
          <a:p>
            <a:pPr algn="l"/>
            <a:r>
              <a:rPr lang="en-US" sz="2400" b="0" i="0" u="none" strike="noStrike" baseline="0" dirty="0">
                <a:solidFill>
                  <a:srgbClr val="000000"/>
                </a:solidFill>
                <a:latin typeface="Palatino-Roman"/>
              </a:rPr>
              <a:t>• Trauma: associated with rib fractures</a:t>
            </a:r>
          </a:p>
          <a:p>
            <a:pPr algn="l"/>
            <a:r>
              <a:rPr lang="en-US" sz="2400" b="0" i="0" u="none" strike="noStrike" baseline="0" dirty="0">
                <a:solidFill>
                  <a:srgbClr val="000000"/>
                </a:solidFill>
                <a:latin typeface="Palatino-Roman"/>
              </a:rPr>
              <a:t>• Connective tissue disorders: rheumatoid arthritis, SLE</a:t>
            </a:r>
          </a:p>
          <a:p>
            <a:pPr algn="l"/>
            <a:r>
              <a:rPr lang="en-US" sz="2400" b="0" i="0" u="none" strike="noStrike" baseline="0" dirty="0">
                <a:solidFill>
                  <a:srgbClr val="000000"/>
                </a:solidFill>
                <a:latin typeface="Palatino-Roman"/>
              </a:rPr>
              <a:t>• Liver failure</a:t>
            </a:r>
          </a:p>
          <a:p>
            <a:pPr algn="l"/>
            <a:r>
              <a:rPr lang="en-US" sz="2400" b="0" i="0" u="none" strike="noStrike" baseline="0" dirty="0">
                <a:solidFill>
                  <a:srgbClr val="000000"/>
                </a:solidFill>
                <a:latin typeface="Palatino-Roman"/>
              </a:rPr>
              <a:t>• Renal failure</a:t>
            </a:r>
          </a:p>
          <a:p>
            <a:pPr algn="l"/>
            <a:r>
              <a:rPr lang="en-US" sz="2400" b="0" i="0" u="none" strike="noStrike" baseline="0" dirty="0">
                <a:solidFill>
                  <a:srgbClr val="000000"/>
                </a:solidFill>
                <a:latin typeface="Palatino-Roman"/>
              </a:rPr>
              <a:t>• Meig’s syndrome: associated with ovarian tumor</a:t>
            </a:r>
            <a:endParaRPr lang="en-US" sz="2800" dirty="0"/>
          </a:p>
        </p:txBody>
      </p:sp>
    </p:spTree>
    <p:extLst>
      <p:ext uri="{BB962C8B-B14F-4D97-AF65-F5344CB8AC3E}">
        <p14:creationId xmlns:p14="http://schemas.microsoft.com/office/powerpoint/2010/main" val="11465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6D57167-B599-4A16-BC2D-600D64FFB14C}"/>
              </a:ext>
            </a:extLst>
          </p:cNvPr>
          <p:cNvPicPr>
            <a:picLocks noChangeAspect="1"/>
          </p:cNvPicPr>
          <p:nvPr/>
        </p:nvPicPr>
        <p:blipFill>
          <a:blip r:embed="rId2"/>
          <a:stretch>
            <a:fillRect/>
          </a:stretch>
        </p:blipFill>
        <p:spPr>
          <a:xfrm>
            <a:off x="1076646" y="643467"/>
            <a:ext cx="4425307" cy="5050225"/>
          </a:xfrm>
          <a:prstGeom prst="rect">
            <a:avLst/>
          </a:prstGeom>
        </p:spPr>
      </p:pic>
      <p:pic>
        <p:nvPicPr>
          <p:cNvPr id="5" name="Picture 4">
            <a:extLst>
              <a:ext uri="{FF2B5EF4-FFF2-40B4-BE49-F238E27FC236}">
                <a16:creationId xmlns:a16="http://schemas.microsoft.com/office/drawing/2014/main" id="{A97750E6-2A6F-4DCE-933A-6BFE29BBD32E}"/>
              </a:ext>
            </a:extLst>
          </p:cNvPr>
          <p:cNvPicPr>
            <a:picLocks noChangeAspect="1"/>
          </p:cNvPicPr>
          <p:nvPr/>
        </p:nvPicPr>
        <p:blipFill>
          <a:blip r:embed="rId3"/>
          <a:stretch>
            <a:fillRect/>
          </a:stretch>
        </p:blipFill>
        <p:spPr>
          <a:xfrm>
            <a:off x="6291660" y="643467"/>
            <a:ext cx="5222078" cy="5050225"/>
          </a:xfrm>
          <a:prstGeom prst="rect">
            <a:avLst/>
          </a:prstGeom>
        </p:spPr>
      </p:pic>
      <p:sp>
        <p:nvSpPr>
          <p:cNvPr id="12" name="Rectangle 11">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118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E51DA-114B-4FF6-B2E1-6363CF42B080}"/>
              </a:ext>
            </a:extLst>
          </p:cNvPr>
          <p:cNvPicPr>
            <a:picLocks noChangeAspect="1"/>
          </p:cNvPicPr>
          <p:nvPr/>
        </p:nvPicPr>
        <p:blipFill rotWithShape="1">
          <a:blip r:embed="rId3"/>
          <a:srcRect r="4819" b="-1"/>
          <a:stretch/>
        </p:blipFill>
        <p:spPr>
          <a:xfrm>
            <a:off x="20" y="10"/>
            <a:ext cx="12191980" cy="6340632"/>
          </a:xfrm>
          <a:prstGeom prst="rect">
            <a:avLst/>
          </a:prstGeom>
        </p:spPr>
      </p:pic>
    </p:spTree>
    <p:extLst>
      <p:ext uri="{BB962C8B-B14F-4D97-AF65-F5344CB8AC3E}">
        <p14:creationId xmlns:p14="http://schemas.microsoft.com/office/powerpoint/2010/main" val="154809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30406A7-6C69-4B2E-B957-141A8193D7B4}"/>
              </a:ext>
            </a:extLst>
          </p:cNvPr>
          <p:cNvSpPr>
            <a:spLocks noGrp="1"/>
          </p:cNvSpPr>
          <p:nvPr>
            <p:ph idx="1"/>
          </p:nvPr>
        </p:nvSpPr>
        <p:spPr>
          <a:xfrm>
            <a:off x="4742016" y="605896"/>
            <a:ext cx="6658801" cy="5646208"/>
          </a:xfrm>
        </p:spPr>
        <p:txBody>
          <a:bodyPr anchor="ctr">
            <a:normAutofit/>
          </a:bodyPr>
          <a:lstStyle/>
          <a:p>
            <a:r>
              <a:rPr lang="en-US" sz="2800" b="1" i="0" u="none" strike="noStrike" baseline="0" dirty="0">
                <a:latin typeface="Palatino-Roman"/>
              </a:rPr>
              <a:t>Signs of pleural fluid on supine CXR:</a:t>
            </a:r>
          </a:p>
          <a:p>
            <a:r>
              <a:rPr lang="en-US" sz="2800" b="0" i="0" u="none" strike="noStrike" baseline="0" dirty="0">
                <a:latin typeface="Palatino-Roman"/>
              </a:rPr>
              <a:t>include opacity over the lung apex (pleural cap) and increased opacity of the hemithorax, through which lung structures can still be seen.</a:t>
            </a:r>
          </a:p>
          <a:p>
            <a:r>
              <a:rPr lang="en-US" sz="2800" b="0" i="0" u="none" strike="noStrike" baseline="0" dirty="0">
                <a:latin typeface="Palatino-Roman"/>
              </a:rPr>
              <a:t>There is often loss of definition of the hemidiaphragm and blunting of the costophrenic angle.</a:t>
            </a:r>
            <a:endParaRPr lang="en-US" sz="2800" dirty="0"/>
          </a:p>
        </p:txBody>
      </p:sp>
    </p:spTree>
    <p:extLst>
      <p:ext uri="{BB962C8B-B14F-4D97-AF65-F5344CB8AC3E}">
        <p14:creationId xmlns:p14="http://schemas.microsoft.com/office/powerpoint/2010/main" val="53373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D72E6F7-E999-4D77-BE38-FACD99CF0452}"/>
              </a:ext>
            </a:extLst>
          </p:cNvPr>
          <p:cNvPicPr>
            <a:picLocks noChangeAspect="1"/>
          </p:cNvPicPr>
          <p:nvPr/>
        </p:nvPicPr>
        <p:blipFill>
          <a:blip r:embed="rId2"/>
          <a:stretch>
            <a:fillRect/>
          </a:stretch>
        </p:blipFill>
        <p:spPr>
          <a:xfrm>
            <a:off x="808376" y="643467"/>
            <a:ext cx="4961847" cy="5050225"/>
          </a:xfrm>
          <a:prstGeom prst="rect">
            <a:avLst/>
          </a:prstGeom>
        </p:spPr>
      </p:pic>
      <p:pic>
        <p:nvPicPr>
          <p:cNvPr id="3" name="Picture 2">
            <a:extLst>
              <a:ext uri="{FF2B5EF4-FFF2-40B4-BE49-F238E27FC236}">
                <a16:creationId xmlns:a16="http://schemas.microsoft.com/office/drawing/2014/main" id="{693D4985-5D68-4805-A858-9A89730EC3D1}"/>
              </a:ext>
            </a:extLst>
          </p:cNvPr>
          <p:cNvPicPr>
            <a:picLocks noChangeAspect="1"/>
          </p:cNvPicPr>
          <p:nvPr/>
        </p:nvPicPr>
        <p:blipFill>
          <a:blip r:embed="rId3"/>
          <a:stretch>
            <a:fillRect/>
          </a:stretch>
        </p:blipFill>
        <p:spPr>
          <a:xfrm>
            <a:off x="6312840" y="643467"/>
            <a:ext cx="5179717" cy="5050225"/>
          </a:xfrm>
          <a:prstGeom prst="rect">
            <a:avLst/>
          </a:prstGeom>
        </p:spPr>
      </p:pic>
      <p:sp>
        <p:nvSpPr>
          <p:cNvPr id="10" name="Rectangle 9">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766335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7785</TotalTime>
  <Words>2130</Words>
  <Application>Microsoft Office PowerPoint</Application>
  <PresentationFormat>Widescreen</PresentationFormat>
  <Paragraphs>207</Paragraphs>
  <Slides>46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Calibri</vt:lpstr>
      <vt:lpstr>Calibri Light</vt:lpstr>
      <vt:lpstr>Futura</vt:lpstr>
      <vt:lpstr>Futura-Light</vt:lpstr>
      <vt:lpstr>Open Sans</vt:lpstr>
      <vt:lpstr>Palatino-Roman</vt:lpstr>
      <vt:lpstr>Wingdings</vt:lpstr>
      <vt:lpstr>Retrospect</vt:lpstr>
      <vt:lpstr>1_Retrospect</vt:lpstr>
      <vt:lpstr>Chest imaging</vt:lpstr>
      <vt:lpstr>Objectives </vt:lpstr>
      <vt:lpstr>Pleural disorders</vt:lpstr>
      <vt:lpstr>Pleural effusion</vt:lpstr>
      <vt:lpstr>Causes of pleural effusion</vt:lpstr>
      <vt:lpstr>PowerPoint Presentation</vt:lpstr>
      <vt:lpstr>PowerPoint Presentation</vt:lpstr>
      <vt:lpstr>PowerPoint Presentation</vt:lpstr>
      <vt:lpstr>PowerPoint Presentation</vt:lpstr>
      <vt:lpstr>Pneumothorax</vt:lpstr>
      <vt:lpstr>Tension pneumothorax</vt:lpstr>
      <vt:lpstr>PowerPoint Presentation</vt:lpstr>
      <vt:lpstr>PowerPoint Presentation</vt:lpstr>
      <vt:lpstr>Causes of pneumothorax</vt:lpstr>
      <vt:lpstr>Pneumomediastinum</vt:lpstr>
      <vt:lpstr>PowerPoint Presentation</vt:lpstr>
      <vt:lpstr>PowerPoint Presentation</vt:lpstr>
      <vt:lpstr>Pleural thickening</vt:lpstr>
      <vt:lpstr>Radiographic appearances</vt:lpstr>
      <vt:lpstr>PowerPoint Presentation</vt:lpstr>
      <vt:lpstr>PowerPoint Presentation</vt:lpstr>
      <vt:lpstr>Special issues </vt:lpstr>
      <vt:lpstr>Tuberculosis (pulmonary manifestation) </vt:lpstr>
      <vt:lpstr>PowerPoint Presentation</vt:lpstr>
      <vt:lpstr>CXR appearances </vt:lpstr>
      <vt:lpstr>PowerPoint Presentation</vt:lpstr>
      <vt:lpstr>PowerPoint Presentation</vt:lpstr>
      <vt:lpstr>PowerPoint Presentation</vt:lpstr>
      <vt:lpstr>Miliary T.B</vt:lpstr>
      <vt:lpstr>Emphysema </vt:lpstr>
      <vt:lpstr>CXR signs of emphysema</vt:lpstr>
      <vt:lpstr>PowerPoint Presentation</vt:lpstr>
      <vt:lpstr>Bronchiectasis </vt:lpstr>
      <vt:lpstr>PowerPoint Presentation</vt:lpstr>
      <vt:lpstr>Imaging investigations </vt:lpstr>
      <vt:lpstr>PowerPoint Presentation</vt:lpstr>
      <vt:lpstr>PowerPoint Presentation</vt:lpstr>
      <vt:lpstr>PowerPoint Presentation</vt:lpstr>
      <vt:lpstr>Lung cancer </vt:lpstr>
      <vt:lpstr>Radiographic appearance</vt:lpstr>
      <vt:lpstr>PowerPoint Presentation</vt:lpstr>
      <vt:lpstr>Any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imaging</dc:title>
  <dc:creator>Loay Fakhir</dc:creator>
  <cp:lastModifiedBy>Loay Fakhir</cp:lastModifiedBy>
  <cp:revision>49</cp:revision>
  <dcterms:created xsi:type="dcterms:W3CDTF">2021-11-28T19:38:53Z</dcterms:created>
  <dcterms:modified xsi:type="dcterms:W3CDTF">2021-12-05T07:20:58Z</dcterms:modified>
</cp:coreProperties>
</file>